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23"/>
  </p:notesMasterIdLst>
  <p:sldIdLst>
    <p:sldId id="257" r:id="rId5"/>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uggins" initials="SH" lastIdx="7" clrIdx="0">
    <p:extLst>
      <p:ext uri="{19B8F6BF-5375-455C-9EA6-DF929625EA0E}">
        <p15:presenceInfo xmlns:p15="http://schemas.microsoft.com/office/powerpoint/2012/main" userId="59eb9de97f697fbe" providerId="Windows Live"/>
      </p:ext>
    </p:extLst>
  </p:cmAuthor>
  <p:cmAuthor id="2" name="Alex Haworth" initials="AH" lastIdx="3" clrIdx="1">
    <p:extLst>
      <p:ext uri="{19B8F6BF-5375-455C-9EA6-DF929625EA0E}">
        <p15:presenceInfo xmlns:p15="http://schemas.microsoft.com/office/powerpoint/2012/main" userId="S::alex.haworth@wearefutures.com::0d60a2ff-f251-4c07-95d7-0aae2a9a6a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C"/>
    <a:srgbClr val="E77A22"/>
    <a:srgbClr val="3B9B47"/>
    <a:srgbClr val="84BD00"/>
    <a:srgbClr val="0084D4"/>
    <a:srgbClr val="34C7F5"/>
    <a:srgbClr val="008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FDF6D-B965-4E2C-BDFF-CCD4389D19E7}" v="7" dt="2021-04-29T17:09:26.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5" autoAdjust="0"/>
    <p:restoredTop sz="58508" autoAdjust="0"/>
  </p:normalViewPr>
  <p:slideViewPr>
    <p:cSldViewPr snapToGrid="0" snapToObjects="1">
      <p:cViewPr varScale="1">
        <p:scale>
          <a:sx n="36" d="100"/>
          <a:sy n="36" d="100"/>
        </p:scale>
        <p:origin x="24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E2D7D-6FFB-5349-ABCA-693EBA1E5D7F}" type="datetimeFigureOut">
              <a:rPr lang="en-US" smtClean="0"/>
              <a:t>5/7/2021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0FB2F-71EA-DA45-9639-0EE1B5989B31}" type="slidenum">
              <a:rPr lang="en-US" smtClean="0"/>
              <a:t>‹#›</a:t>
            </a:fld>
            <a:endParaRPr lang="en-US" dirty="0"/>
          </a:p>
        </p:txBody>
      </p:sp>
    </p:spTree>
    <p:extLst>
      <p:ext uri="{BB962C8B-B14F-4D97-AF65-F5344CB8AC3E}">
        <p14:creationId xmlns:p14="http://schemas.microsoft.com/office/powerpoint/2010/main" val="21524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opbullying.gov/blog/2018/11/05/preventing-weight-based-bullying.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Video Note:</a:t>
            </a: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a Security Warning about external media appears, </a:t>
            </a:r>
            <a:r>
              <a:rPr lang="en-US" sz="1200" b="1" dirty="0">
                <a:latin typeface="Arial" panose="020B0604020202020204" pitchFamily="34" charset="0"/>
                <a:cs typeface="Arial" panose="020B0604020202020204" pitchFamily="34" charset="0"/>
              </a:rPr>
              <a:t>click Enable Content</a:t>
            </a:r>
            <a:r>
              <a:rPr lang="en-US" sz="1200" dirty="0">
                <a:latin typeface="Arial" panose="020B0604020202020204" pitchFamily="34" charset="0"/>
                <a:cs typeface="Arial" panose="020B0604020202020204" pitchFamily="34" charset="0"/>
              </a:rPr>
              <a:t>. This will allow the videos to play.</a:t>
            </a:r>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0</a:t>
            </a:fld>
            <a:endParaRPr lang="en-US" dirty="0"/>
          </a:p>
        </p:txBody>
      </p:sp>
    </p:spTree>
    <p:extLst>
      <p:ext uri="{BB962C8B-B14F-4D97-AF65-F5344CB8AC3E}">
        <p14:creationId xmlns:p14="http://schemas.microsoft.com/office/powerpoint/2010/main" val="151466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Notes:</a:t>
            </a:r>
            <a:endParaRPr lang="en-US"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Victims of bullying and teasing related to weight are more likely to:</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Feel sad or nervous a lot</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Dislike how they look</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Have low self-esteem</a:t>
            </a:r>
          </a:p>
          <a:p>
            <a:pPr marL="0" marR="0">
              <a:lnSpc>
                <a:spcPct val="115000"/>
              </a:lnSpc>
              <a:spcBef>
                <a:spcPts val="0"/>
              </a:spcBef>
              <a:spcAft>
                <a:spcPts val="0"/>
              </a:spcAft>
            </a:pPr>
            <a:endParaRPr lang="en-US" sz="1000" dirty="0">
              <a:solidFill>
                <a:srgbClr val="1155CC"/>
              </a:solidFill>
              <a:effectLst/>
              <a:latin typeface="Arial" panose="020B0604020202020204" pitchFamily="34" charset="0"/>
              <a:ea typeface="Arial" panose="020B0604020202020204" pitchFamily="34" charset="0"/>
              <a:cs typeface="Arial" panose="020B0604020202020204" pitchFamily="34" charset="0"/>
              <a:hlinkClick r:id="rId3"/>
            </a:endParaRPr>
          </a:p>
          <a:p>
            <a:pPr marL="0" marR="0">
              <a:lnSpc>
                <a:spcPct val="115000"/>
              </a:lnSpc>
              <a:spcBef>
                <a:spcPts val="0"/>
              </a:spcBef>
              <a:spcAft>
                <a:spcPts val="0"/>
              </a:spcAft>
            </a:pPr>
            <a:r>
              <a:rPr lang="en-US" sz="1000" dirty="0">
                <a:solidFill>
                  <a:srgbClr val="1155CC"/>
                </a:solidFill>
                <a:effectLst/>
                <a:latin typeface="Arial" panose="020B0604020202020204" pitchFamily="34" charset="0"/>
                <a:ea typeface="Arial" panose="020B0604020202020204" pitchFamily="34" charset="0"/>
                <a:cs typeface="Arial" panose="020B0604020202020204" pitchFamily="34" charset="0"/>
                <a:hlinkClick r:id="rId3"/>
              </a:rPr>
              <a:t>https://www.stopbullying.gov/blog/2018/11/05/preventing-weight-based-bullying.html</a:t>
            </a:r>
            <a:endParaRPr lang="en-US" sz="1100" dirty="0">
              <a:effectLst/>
              <a:latin typeface="Arial" panose="020B0604020202020204" pitchFamily="34" charset="0"/>
              <a:ea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9</a:t>
            </a:fld>
            <a:endParaRPr lang="en-US" dirty="0"/>
          </a:p>
        </p:txBody>
      </p:sp>
    </p:spTree>
    <p:extLst>
      <p:ext uri="{BB962C8B-B14F-4D97-AF65-F5344CB8AC3E}">
        <p14:creationId xmlns:p14="http://schemas.microsoft.com/office/powerpoint/2010/main" val="337865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 </a:t>
            </a:r>
          </a:p>
          <a:p>
            <a:pPr marL="742950" marR="955675" lvl="1" indent="-285750">
              <a:lnSpc>
                <a:spcPct val="120000"/>
              </a:lnSpc>
              <a:spcBef>
                <a:spcPts val="815"/>
              </a:spcBef>
              <a:spcAft>
                <a:spcPts val="0"/>
              </a:spcAft>
              <a:buClr>
                <a:srgbClr val="0084D3"/>
              </a:buClr>
              <a:buSzPts val="1050"/>
              <a:buFont typeface="Tahoma" panose="020B0604030504040204" pitchFamily="34" charset="0"/>
              <a:buChar char="●"/>
              <a:tabLst>
                <a:tab pos="738505" algn="l"/>
              </a:tabLst>
            </a:pPr>
            <a:r>
              <a:rPr lang="en-US" sz="1800" dirty="0">
                <a:solidFill>
                  <a:srgbClr val="231F20"/>
                </a:solidFill>
                <a:effectLst/>
                <a:latin typeface="Arial" panose="020B0604020202020204" pitchFamily="34" charset="0"/>
                <a:ea typeface="Tahoma" panose="020B0604030504040204" pitchFamily="34" charset="0"/>
              </a:rPr>
              <a:t>Tell</a:t>
            </a:r>
            <a:r>
              <a:rPr lang="en-US" sz="1800" spc="60" dirty="0">
                <a:solidFill>
                  <a:srgbClr val="231F20"/>
                </a:solidFill>
                <a:effectLst/>
                <a:latin typeface="Arial" panose="020B0604020202020204" pitchFamily="34" charset="0"/>
                <a:ea typeface="Tahoma" panose="020B0604030504040204" pitchFamily="34" charset="0"/>
              </a:rPr>
              <a:t> pupils </a:t>
            </a:r>
            <a:r>
              <a:rPr lang="en-US" sz="1800" dirty="0">
                <a:solidFill>
                  <a:srgbClr val="231F20"/>
                </a:solidFill>
                <a:effectLst/>
                <a:latin typeface="Arial" panose="020B0604020202020204" pitchFamily="34" charset="0"/>
                <a:ea typeface="Tahoma" panose="020B0604030504040204" pitchFamily="34" charset="0"/>
              </a:rPr>
              <a:t>that</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sometimes</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bullying,</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and</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teasing</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are</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obvious,</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but</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sometimes</a:t>
            </a:r>
            <a:r>
              <a:rPr lang="en-US" sz="1800" spc="6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they</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are</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less</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clear.</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Bullying</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and</a:t>
            </a:r>
            <a:r>
              <a:rPr lang="en-US" sz="1800" spc="1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teasing</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might</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look</a:t>
            </a:r>
            <a:r>
              <a:rPr lang="en-US" sz="1800" spc="1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and</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feel</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different</a:t>
            </a:r>
            <a:r>
              <a:rPr lang="en-US" sz="1800" spc="1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to</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different</a:t>
            </a:r>
            <a:r>
              <a:rPr lang="en-US" sz="1800" spc="1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people.</a:t>
            </a:r>
            <a:r>
              <a:rPr lang="en-US" sz="1800" spc="1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spc="-10" dirty="0">
                <a:solidFill>
                  <a:srgbClr val="231F20"/>
                </a:solidFill>
                <a:effectLst/>
                <a:latin typeface="Arial" panose="020B0604020202020204" pitchFamily="34" charset="0"/>
                <a:ea typeface="Tahoma" panose="020B0604030504040204" pitchFamily="34" charset="0"/>
              </a:rPr>
              <a:t>Explain that this </a:t>
            </a:r>
            <a:r>
              <a:rPr lang="en-US" sz="1800" dirty="0">
                <a:solidFill>
                  <a:srgbClr val="231F20"/>
                </a:solidFill>
                <a:effectLst/>
                <a:latin typeface="Arial" panose="020B0604020202020204" pitchFamily="34" charset="0"/>
                <a:ea typeface="Tahoma" panose="020B0604030504040204" pitchFamily="34" charset="0"/>
              </a:rPr>
              <a:t>kind</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of</a:t>
            </a:r>
            <a:r>
              <a:rPr lang="en-US" sz="1800" spc="-5" dirty="0">
                <a:solidFill>
                  <a:srgbClr val="231F20"/>
                </a:solidFill>
                <a:effectLst/>
                <a:latin typeface="Arial" panose="020B0604020202020204" pitchFamily="34" charset="0"/>
                <a:ea typeface="Tahoma" panose="020B0604030504040204" pitchFamily="34" charset="0"/>
              </a:rPr>
              <a:t> </a:t>
            </a:r>
            <a:r>
              <a:rPr lang="en-US" sz="1800" dirty="0" err="1">
                <a:solidFill>
                  <a:srgbClr val="231F20"/>
                </a:solidFill>
                <a:effectLst/>
                <a:latin typeface="Arial" panose="020B0604020202020204" pitchFamily="34" charset="0"/>
                <a:ea typeface="Tahoma" panose="020B0604030504040204" pitchFamily="34" charset="0"/>
              </a:rPr>
              <a:t>behaviour</a:t>
            </a:r>
            <a:r>
              <a:rPr lang="en-US" sz="1800" spc="-10" dirty="0">
                <a:solidFill>
                  <a:srgbClr val="231F20"/>
                </a:solidFill>
                <a:effectLst/>
                <a:latin typeface="Arial" panose="020B0604020202020204" pitchFamily="34" charset="0"/>
                <a:ea typeface="Tahoma" panose="020B0604030504040204" pitchFamily="34" charset="0"/>
              </a:rPr>
              <a:t> often </a:t>
            </a:r>
            <a:r>
              <a:rPr lang="en-US" sz="1800" dirty="0">
                <a:solidFill>
                  <a:srgbClr val="231F20"/>
                </a:solidFill>
                <a:effectLst/>
                <a:latin typeface="Arial" panose="020B0604020202020204" pitchFamily="34" charset="0"/>
                <a:ea typeface="Tahoma" panose="020B0604030504040204" pitchFamily="34" charset="0"/>
              </a:rPr>
              <a:t>happens</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in</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schools.</a:t>
            </a:r>
            <a:endParaRPr lang="en-GB" sz="1800" dirty="0">
              <a:effectLst/>
              <a:latin typeface="Arial" panose="020B0604020202020204" pitchFamily="34" charset="0"/>
              <a:ea typeface="Tahoma" panose="020B0604030504040204" pitchFamily="34" charset="0"/>
            </a:endParaRPr>
          </a:p>
          <a:p>
            <a:pPr marL="742950" marR="831850" lvl="1" indent="-285750">
              <a:lnSpc>
                <a:spcPct val="122000"/>
              </a:lnSpc>
              <a:spcBef>
                <a:spcPts val="370"/>
              </a:spcBef>
              <a:spcAft>
                <a:spcPts val="0"/>
              </a:spcAft>
              <a:buClr>
                <a:srgbClr val="0084D3"/>
              </a:buClr>
              <a:buSzPts val="1050"/>
              <a:buFont typeface="Tahoma" panose="020B0604030504040204" pitchFamily="34" charset="0"/>
              <a:buChar char="●"/>
              <a:tabLst>
                <a:tab pos="738505" algn="l"/>
              </a:tabLst>
            </a:pPr>
            <a:r>
              <a:rPr lang="en-US" sz="1800" dirty="0">
                <a:solidFill>
                  <a:srgbClr val="231F20"/>
                </a:solidFill>
                <a:effectLst/>
                <a:latin typeface="Arial" panose="020B0604020202020204" pitchFamily="34" charset="0"/>
                <a:ea typeface="Tahoma" panose="020B0604030504040204" pitchFamily="34" charset="0"/>
              </a:rPr>
              <a:t>Show </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pupils</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a:t>
            </a:r>
            <a:r>
              <a:rPr lang="en-US" sz="1800" spc="-5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school’s</a:t>
            </a:r>
            <a:r>
              <a:rPr lang="en-US" sz="1800" spc="-60" dirty="0">
                <a:solidFill>
                  <a:srgbClr val="231F20"/>
                </a:solidFill>
                <a:effectLst/>
                <a:latin typeface="Arial" panose="020B0604020202020204" pitchFamily="34" charset="0"/>
                <a:ea typeface="Tahoma" panose="020B0604030504040204" pitchFamily="34" charset="0"/>
              </a:rPr>
              <a:t> anti-</a:t>
            </a:r>
            <a:r>
              <a:rPr lang="en-US" sz="1800" dirty="0">
                <a:solidFill>
                  <a:srgbClr val="231F20"/>
                </a:solidFill>
                <a:effectLst/>
                <a:latin typeface="Arial" panose="020B0604020202020204" pitchFamily="34" charset="0"/>
                <a:ea typeface="Tahoma" panose="020B0604030504040204" pitchFamily="34" charset="0"/>
              </a:rPr>
              <a:t>bullying</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policy</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and</a:t>
            </a:r>
            <a:r>
              <a:rPr lang="en-US" sz="1800" spc="-5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procedures</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for</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handling</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bullying. Read through with pupils, stopping to clarify when needed. Provide approximately 5–10 minutes for pupils to </a:t>
            </a:r>
            <a:r>
              <a:rPr lang="en-US" sz="1800" dirty="0" err="1">
                <a:solidFill>
                  <a:srgbClr val="231F20"/>
                </a:solidFill>
                <a:effectLst/>
                <a:latin typeface="Arial" panose="020B0604020202020204" pitchFamily="34" charset="0"/>
                <a:ea typeface="Tahoma" panose="020B0604030504040204" pitchFamily="34" charset="0"/>
              </a:rPr>
              <a:t>analyse</a:t>
            </a:r>
            <a:r>
              <a:rPr lang="en-US" sz="1800" dirty="0">
                <a:solidFill>
                  <a:srgbClr val="231F20"/>
                </a:solidFill>
                <a:effectLst/>
                <a:latin typeface="Arial" panose="020B0604020202020204" pitchFamily="34" charset="0"/>
                <a:ea typeface="Tahoma" panose="020B0604030504040204" pitchFamily="34" charset="0"/>
              </a:rPr>
              <a:t> with a</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partner what they think is positive about the policy and what they think might be missing.</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Ask for 3–4 volunteers to offer their ideas for each column of the Plus, Minus, Interesting</a:t>
            </a:r>
            <a:r>
              <a:rPr lang="en-US" sz="1800" spc="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Arial" panose="020B0604020202020204" pitchFamily="34" charset="0"/>
                <a:ea typeface="Tahoma" panose="020B0604030504040204" pitchFamily="34" charset="0"/>
              </a:rPr>
              <a:t>chart.</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Record</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ideas</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on</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slide.</a:t>
            </a:r>
            <a:endParaRPr lang="en-GB" sz="1800" dirty="0">
              <a:effectLst/>
              <a:latin typeface="Arial" panose="020B0604020202020204" pitchFamily="34" charset="0"/>
              <a:ea typeface="Tahoma" panose="020B0604030504040204" pitchFamily="34" charset="0"/>
            </a:endParaRPr>
          </a:p>
          <a:p>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10</a:t>
            </a:fld>
            <a:endParaRPr lang="en-US"/>
          </a:p>
        </p:txBody>
      </p:sp>
    </p:spTree>
    <p:extLst>
      <p:ext uri="{BB962C8B-B14F-4D97-AF65-F5344CB8AC3E}">
        <p14:creationId xmlns:p14="http://schemas.microsoft.com/office/powerpoint/2010/main" val="399922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Ask pupils to brainstorm ways to prevent bullying and teasing related to weight and support peers if they feel they are being bullied or teased.</a:t>
            </a:r>
          </a:p>
          <a:p>
            <a:pPr marL="742950" marR="1017905" lvl="1" indent="-285750">
              <a:lnSpc>
                <a:spcPct val="123000"/>
              </a:lnSpc>
              <a:spcBef>
                <a:spcPts val="465"/>
              </a:spcBef>
              <a:spcAft>
                <a:spcPts val="0"/>
              </a:spcAft>
              <a:buClr>
                <a:srgbClr val="0084D3"/>
              </a:buClr>
              <a:buSzPts val="1050"/>
              <a:buFont typeface="Tahoma" panose="020B0604030504040204" pitchFamily="34" charset="0"/>
              <a:buChar char="●"/>
              <a:tabLst>
                <a:tab pos="738505" algn="l"/>
              </a:tabLst>
            </a:pPr>
            <a:r>
              <a:rPr lang="en-US" sz="1800" dirty="0">
                <a:solidFill>
                  <a:srgbClr val="231F20"/>
                </a:solidFill>
                <a:effectLst/>
                <a:latin typeface="Tahoma" panose="020B0604030504040204" pitchFamily="34" charset="0"/>
                <a:ea typeface="Tahoma" panose="020B0604030504040204" pitchFamily="34" charset="0"/>
                <a:cs typeface="Arial" panose="020B0604020202020204" pitchFamily="34" charset="0"/>
              </a:rPr>
              <a:t>Guide pupils through the process of creating a 'Classroom Anti-Bullying Policy' that reflects</a:t>
            </a:r>
            <a:r>
              <a:rPr lang="en-US" sz="1800" spc="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800" dirty="0">
                <a:solidFill>
                  <a:srgbClr val="231F20"/>
                </a:solidFill>
                <a:effectLst/>
                <a:latin typeface="Arial" panose="020B0604020202020204" pitchFamily="34" charset="0"/>
                <a:ea typeface="Tahoma" panose="020B0604030504040204" pitchFamily="34" charset="0"/>
              </a:rPr>
              <a:t>the</a:t>
            </a:r>
            <a:r>
              <a:rPr lang="en-US" sz="1800" spc="-4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ideas</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they produced for the </a:t>
            </a:r>
            <a:r>
              <a:rPr lang="en-US" sz="1800" spc="-4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Plus,</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Minus,</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Interesting</a:t>
            </a:r>
            <a:r>
              <a:rPr lang="en-US" sz="1800" spc="-4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chart.</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Record</a:t>
            </a:r>
            <a:r>
              <a:rPr lang="en-US" sz="1800" spc="-40" dirty="0">
                <a:solidFill>
                  <a:srgbClr val="231F20"/>
                </a:solidFill>
                <a:effectLst/>
                <a:latin typeface="Arial" panose="020B0604020202020204" pitchFamily="34" charset="0"/>
                <a:ea typeface="Tahoma" panose="020B0604030504040204" pitchFamily="34" charset="0"/>
              </a:rPr>
              <a:t> pupils’ </a:t>
            </a:r>
            <a:r>
              <a:rPr lang="en-US" sz="1800" dirty="0">
                <a:solidFill>
                  <a:srgbClr val="231F20"/>
                </a:solidFill>
                <a:effectLst/>
                <a:latin typeface="Arial" panose="020B0604020202020204" pitchFamily="34" charset="0"/>
                <a:ea typeface="Tahoma" panose="020B0604030504040204" pitchFamily="34" charset="0"/>
              </a:rPr>
              <a:t>responses</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as</a:t>
            </a:r>
            <a:r>
              <a:rPr lang="en-US" sz="1800" spc="-4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they</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brainstorm</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their</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ideas</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on</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slide.</a:t>
            </a:r>
            <a:endParaRPr lang="en-GB" sz="1800" dirty="0">
              <a:effectLst/>
              <a:latin typeface="Arial" panose="020B0604020202020204" pitchFamily="34" charset="0"/>
              <a:ea typeface="Tahoma" panose="020B0604030504040204" pitchFamily="34" charset="0"/>
            </a:endParaRPr>
          </a:p>
          <a:p>
            <a:pPr marL="742950" marR="917575" lvl="1" indent="-285750" algn="just">
              <a:lnSpc>
                <a:spcPct val="123000"/>
              </a:lnSpc>
              <a:spcBef>
                <a:spcPts val="335"/>
              </a:spcBef>
              <a:spcAft>
                <a:spcPts val="0"/>
              </a:spcAft>
              <a:buClr>
                <a:srgbClr val="0084D3"/>
              </a:buClr>
              <a:buSzPts val="1050"/>
              <a:buFont typeface="Tahoma" panose="020B0604030504040204" pitchFamily="34" charset="0"/>
              <a:buChar char="●"/>
              <a:tabLst>
                <a:tab pos="738505" algn="l"/>
              </a:tabLst>
            </a:pPr>
            <a:r>
              <a:rPr lang="en-US" sz="1800" dirty="0">
                <a:solidFill>
                  <a:srgbClr val="231F20"/>
                </a:solidFill>
                <a:effectLst/>
                <a:latin typeface="Arial" panose="020B0604020202020204" pitchFamily="34" charset="0"/>
                <a:ea typeface="Tahoma" panose="020B0604030504040204" pitchFamily="34" charset="0"/>
              </a:rPr>
              <a:t>Discuss</a:t>
            </a:r>
            <a:r>
              <a:rPr lang="en-US" sz="1800" spc="-7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how</a:t>
            </a:r>
            <a:r>
              <a:rPr lang="en-US" sz="1800" spc="-70" dirty="0">
                <a:solidFill>
                  <a:srgbClr val="231F20"/>
                </a:solidFill>
                <a:effectLst/>
                <a:latin typeface="Arial" panose="020B0604020202020204" pitchFamily="34" charset="0"/>
                <a:ea typeface="Tahoma" panose="020B0604030504040204" pitchFamily="34" charset="0"/>
              </a:rPr>
              <a:t> pupils </a:t>
            </a:r>
            <a:r>
              <a:rPr lang="en-US" sz="1800" dirty="0">
                <a:solidFill>
                  <a:srgbClr val="231F20"/>
                </a:solidFill>
                <a:effectLst/>
                <a:latin typeface="Arial" panose="020B0604020202020204" pitchFamily="34" charset="0"/>
                <a:ea typeface="Tahoma" panose="020B0604030504040204" pitchFamily="34" charset="0"/>
              </a:rPr>
              <a:t>in</a:t>
            </a:r>
            <a:r>
              <a:rPr lang="en-US" sz="1800" spc="-7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a:t>
            </a:r>
            <a:r>
              <a:rPr lang="en-US" sz="1800" spc="-7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class</a:t>
            </a:r>
            <a:r>
              <a:rPr lang="en-US" sz="1800" spc="-7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how they will help each other to keep to the </a:t>
            </a:r>
            <a:r>
              <a:rPr lang="en-US" sz="1800" spc="-28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'Classroom Anti-Bullying Policy' (e.g., What will this look like? How will we know this is working?</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Who</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can</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we</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rely</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on</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to</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keep</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us</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on</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track?)</a:t>
            </a:r>
            <a:endParaRPr lang="en-GB" sz="1800" dirty="0">
              <a:effectLst/>
              <a:latin typeface="Arial" panose="020B0604020202020204" pitchFamily="34" charset="0"/>
              <a:ea typeface="Tahoma" panose="020B0604030504040204" pitchFamily="34" charset="0"/>
            </a:endParaRPr>
          </a:p>
          <a:p>
            <a:pPr marL="0" marR="0" lvl="0" indent="0">
              <a:lnSpc>
                <a:spcPct val="115000"/>
              </a:lnSpc>
              <a:spcBef>
                <a:spcPts val="0"/>
              </a:spcBef>
              <a:spcAft>
                <a:spcPts val="0"/>
              </a:spcAft>
              <a:buFont typeface="Arial" panose="020B0604020202020204" pitchFamily="34" charset="0"/>
              <a:buNone/>
            </a:pP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11</a:t>
            </a:fld>
            <a:endParaRPr lang="en-US"/>
          </a:p>
        </p:txBody>
      </p:sp>
    </p:spTree>
    <p:extLst>
      <p:ext uri="{BB962C8B-B14F-4D97-AF65-F5344CB8AC3E}">
        <p14:creationId xmlns:p14="http://schemas.microsoft.com/office/powerpoint/2010/main" val="410372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Notes: </a:t>
            </a:r>
          </a:p>
          <a:p>
            <a:pPr marL="742950" lvl="1" indent="-285750" algn="l">
              <a:spcBef>
                <a:spcPts val="825"/>
              </a:spcBef>
              <a:spcAft>
                <a:spcPts val="0"/>
              </a:spcAft>
              <a:buClr>
                <a:srgbClr val="0084D3"/>
              </a:buClr>
              <a:buSzPts val="1050"/>
              <a:buFont typeface="Tahoma" panose="020B0604030504040204" pitchFamily="34" charset="0"/>
              <a:buChar char="●"/>
              <a:tabLst>
                <a:tab pos="738505" algn="l"/>
              </a:tabLst>
            </a:pPr>
            <a:r>
              <a:rPr lang="en-US" sz="1050" dirty="0">
                <a:solidFill>
                  <a:srgbClr val="231F20"/>
                </a:solidFill>
                <a:effectLst/>
                <a:latin typeface="Arial" panose="020B0604020202020204" pitchFamily="34" charset="0"/>
                <a:ea typeface="Tahoma" panose="020B0604030504040204" pitchFamily="34" charset="0"/>
              </a:rPr>
              <a:t>Begin</a:t>
            </a:r>
            <a:r>
              <a:rPr lang="en-US" sz="1050" spc="50" dirty="0">
                <a:solidFill>
                  <a:srgbClr val="231F20"/>
                </a:solidFill>
                <a:effectLst/>
                <a:latin typeface="Arial" panose="020B0604020202020204" pitchFamily="34" charset="0"/>
                <a:ea typeface="Tahoma" panose="020B0604030504040204" pitchFamily="34" charset="0"/>
              </a:rPr>
              <a:t> the lesson </a:t>
            </a:r>
            <a:r>
              <a:rPr lang="en-US" sz="1050" dirty="0">
                <a:solidFill>
                  <a:srgbClr val="231F20"/>
                </a:solidFill>
                <a:effectLst/>
                <a:latin typeface="Arial" panose="020B0604020202020204" pitchFamily="34" charset="0"/>
                <a:ea typeface="Tahoma" panose="020B0604030504040204" pitchFamily="34" charset="0"/>
              </a:rPr>
              <a:t>by</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reinforcing</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what</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pupils</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learned</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about</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bullying</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and</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teasing</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related</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to</a:t>
            </a:r>
            <a:endParaRPr lang="en-GB" sz="1100" dirty="0">
              <a:effectLst/>
              <a:latin typeface="Arial" panose="020B0604020202020204" pitchFamily="34" charset="0"/>
              <a:ea typeface="Tahoma" panose="020B0604030504040204" pitchFamily="34" charset="0"/>
            </a:endParaRPr>
          </a:p>
          <a:p>
            <a:pPr marL="737870" algn="l">
              <a:spcBef>
                <a:spcPts val="230"/>
              </a:spcBef>
              <a:spcAft>
                <a:spcPts val="0"/>
              </a:spcAft>
            </a:pP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weight</a:t>
            </a:r>
            <a:r>
              <a:rPr lang="en-US" sz="1050" spc="-7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and</a:t>
            </a:r>
            <a:r>
              <a:rPr lang="en-US" sz="1050" spc="-7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the</a:t>
            </a:r>
            <a:r>
              <a:rPr lang="en-US" sz="1050" spc="-7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effects</a:t>
            </a:r>
            <a:r>
              <a:rPr lang="en-US" sz="1050" spc="-7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it</a:t>
            </a:r>
            <a:r>
              <a:rPr lang="en-US" sz="1050" spc="-7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has</a:t>
            </a:r>
            <a:r>
              <a:rPr lang="en-US" sz="1050" spc="-7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on</a:t>
            </a:r>
            <a:r>
              <a:rPr lang="en-US" sz="1050" spc="-7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body</a:t>
            </a:r>
            <a:r>
              <a:rPr lang="en-US" sz="1050" spc="-7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confidence.</a:t>
            </a:r>
            <a:endParaRPr lang="en-GB" sz="1050" dirty="0">
              <a:effectLst/>
              <a:latin typeface="Arial" panose="020B0604020202020204" pitchFamily="34" charset="0"/>
              <a:ea typeface="Arial" panose="020B0604020202020204" pitchFamily="34" charset="0"/>
            </a:endParaRPr>
          </a:p>
          <a:p>
            <a:pPr marL="742950" lvl="1" indent="-285750" algn="l">
              <a:spcBef>
                <a:spcPts val="630"/>
              </a:spcBef>
              <a:buClr>
                <a:srgbClr val="0084D3"/>
              </a:buClr>
              <a:buSzPts val="1050"/>
              <a:buFont typeface="Tahoma" panose="020B0604030504040204" pitchFamily="34" charset="0"/>
              <a:buChar char="●"/>
              <a:tabLst>
                <a:tab pos="738505" algn="l"/>
              </a:tabLst>
            </a:pP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Lead</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a</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brief</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discussion</a:t>
            </a:r>
            <a:r>
              <a:rPr lang="en-US" sz="1050" spc="30"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about</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the</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following</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questions,</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clicking</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one</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at</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a</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time,</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and</a:t>
            </a:r>
            <a:r>
              <a:rPr lang="en-US" sz="1050" spc="35" dirty="0">
                <a:solidFill>
                  <a:srgbClr val="231F20"/>
                </a:solidFill>
                <a:effectLst/>
                <a:latin typeface="Tahoma" panose="020B0604030504040204" pitchFamily="34" charset="0"/>
                <a:ea typeface="Tahoma" panose="020B0604030504040204" pitchFamily="34" charset="0"/>
                <a:cs typeface="Arial" panose="020B0604020202020204" pitchFamily="34" charset="0"/>
              </a:rPr>
              <a:t> </a:t>
            </a:r>
            <a:r>
              <a:rPr lang="en-US" sz="1050" dirty="0">
                <a:solidFill>
                  <a:srgbClr val="231F20"/>
                </a:solidFill>
                <a:effectLst/>
                <a:latin typeface="Tahoma" panose="020B0604030504040204" pitchFamily="34" charset="0"/>
                <a:ea typeface="Tahoma" panose="020B0604030504040204" pitchFamily="34" charset="0"/>
                <a:cs typeface="Arial" panose="020B0604020202020204" pitchFamily="34" charset="0"/>
              </a:rPr>
              <a:t>record</a:t>
            </a:r>
            <a:endParaRPr lang="en-GB" sz="1100" dirty="0">
              <a:effectLst/>
              <a:latin typeface="Arial" panose="020B0604020202020204" pitchFamily="34" charset="0"/>
              <a:ea typeface="Tahoma" panose="020B0604030504040204" pitchFamily="34" charset="0"/>
            </a:endParaRPr>
          </a:p>
          <a:p>
            <a:pPr marL="737870" algn="l">
              <a:spcBef>
                <a:spcPts val="300"/>
              </a:spcBef>
              <a:spcAft>
                <a:spcPts val="0"/>
              </a:spcAft>
            </a:pPr>
            <a:r>
              <a:rPr lang="en-US" sz="1050" dirty="0">
                <a:solidFill>
                  <a:srgbClr val="231F20"/>
                </a:solidFill>
                <a:effectLst/>
                <a:latin typeface="Arial" panose="020B0604020202020204" pitchFamily="34" charset="0"/>
                <a:ea typeface="Arial" panose="020B0604020202020204" pitchFamily="34" charset="0"/>
              </a:rPr>
              <a:t>pupils’ responses</a:t>
            </a:r>
            <a:r>
              <a:rPr lang="en-US" sz="1050" spc="-7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on</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the</a:t>
            </a:r>
            <a:r>
              <a:rPr lang="en-US" sz="1050" spc="-7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board,</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addressing</a:t>
            </a:r>
            <a:r>
              <a:rPr lang="en-US" sz="1050" spc="-7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misconceptions</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as</a:t>
            </a:r>
            <a:r>
              <a:rPr lang="en-US" sz="1050" spc="-7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they</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arise:</a:t>
            </a:r>
            <a:endParaRPr lang="en-GB" sz="1050" dirty="0">
              <a:effectLst/>
              <a:latin typeface="Arial" panose="020B0604020202020204" pitchFamily="34" charset="0"/>
              <a:ea typeface="Arial" panose="020B0604020202020204" pitchFamily="34" charset="0"/>
            </a:endParaRPr>
          </a:p>
          <a:p>
            <a:pPr marL="1143000" lvl="2" indent="-228600" algn="l">
              <a:spcBef>
                <a:spcPts val="300"/>
              </a:spcBef>
              <a:spcAft>
                <a:spcPts val="0"/>
              </a:spcAft>
              <a:buFont typeface="Arial" panose="020B0604020202020204" pitchFamily="34" charset="0"/>
              <a:buChar char="•"/>
              <a:tabLst>
                <a:tab pos="1371600" algn="l"/>
              </a:tabLst>
            </a:pPr>
            <a:r>
              <a:rPr lang="en-US" sz="1050" dirty="0">
                <a:effectLst/>
                <a:latin typeface="Arial" panose="020B0604020202020204" pitchFamily="34" charset="0"/>
                <a:ea typeface="Arial" panose="020B0604020202020204" pitchFamily="34" charset="0"/>
                <a:cs typeface="Times New Roman" panose="02020603050405020304" pitchFamily="18" charset="0"/>
              </a:rPr>
              <a:t>What does it mean to be bullied?  </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1143000" lvl="2" indent="-228600" algn="l">
              <a:spcBef>
                <a:spcPts val="300"/>
              </a:spcBef>
              <a:spcAft>
                <a:spcPts val="0"/>
              </a:spcAft>
              <a:buFont typeface="Arial" panose="020B0604020202020204" pitchFamily="34" charset="0"/>
              <a:buChar char="•"/>
              <a:tabLst>
                <a:tab pos="1371600" algn="l"/>
              </a:tabLst>
            </a:pPr>
            <a:r>
              <a:rPr lang="en-US" sz="1050" dirty="0">
                <a:effectLst/>
                <a:latin typeface="Arial" panose="020B0604020202020204" pitchFamily="34" charset="0"/>
                <a:ea typeface="Arial" panose="020B0604020202020204" pitchFamily="34" charset="0"/>
                <a:cs typeface="Times New Roman" panose="02020603050405020304" pitchFamily="18" charset="0"/>
              </a:rPr>
              <a:t>Click to reveal ‘What does it mean to bully someone else?’ </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1143000" lvl="2" indent="-228600" algn="l">
              <a:spcBef>
                <a:spcPts val="300"/>
              </a:spcBef>
              <a:spcAft>
                <a:spcPts val="0"/>
              </a:spcAft>
              <a:buFont typeface="Arial" panose="020B0604020202020204" pitchFamily="34" charset="0"/>
              <a:buChar char="•"/>
              <a:tabLst>
                <a:tab pos="1371600" algn="l"/>
              </a:tabLst>
            </a:pPr>
            <a:r>
              <a:rPr lang="en-US" sz="1050" dirty="0">
                <a:effectLst/>
                <a:latin typeface="Arial" panose="020B0604020202020204" pitchFamily="34" charset="0"/>
                <a:ea typeface="Arial" panose="020B0604020202020204" pitchFamily="34" charset="0"/>
                <a:cs typeface="Times New Roman" panose="02020603050405020304" pitchFamily="18" charset="0"/>
              </a:rPr>
              <a:t>Click to reveal ‘What can you do if you are being bullied?' </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1143000" lvl="2" indent="-228600" algn="l">
              <a:spcBef>
                <a:spcPts val="300"/>
              </a:spcBef>
              <a:spcAft>
                <a:spcPts val="0"/>
              </a:spcAft>
              <a:buFont typeface="Arial" panose="020B0604020202020204" pitchFamily="34" charset="0"/>
              <a:buChar char="•"/>
              <a:tabLst>
                <a:tab pos="1371600" algn="l"/>
              </a:tabLst>
            </a:pPr>
            <a:r>
              <a:rPr lang="en-US" sz="1050" dirty="0">
                <a:effectLst/>
                <a:latin typeface="Arial" panose="020B0604020202020204" pitchFamily="34" charset="0"/>
                <a:ea typeface="Arial" panose="020B0604020202020204" pitchFamily="34" charset="0"/>
                <a:cs typeface="Times New Roman" panose="02020603050405020304" pitchFamily="18" charset="0"/>
              </a:rPr>
              <a:t>Click to reveal 'What can you do if you see someone being bullied?'</a:t>
            </a:r>
            <a:r>
              <a:rPr lang="en-US" sz="800" dirty="0">
                <a:effectLst/>
                <a:latin typeface="Arial" panose="020B0604020202020204" pitchFamily="34" charset="0"/>
                <a:ea typeface="Arial" panose="020B0604020202020204" pitchFamily="34" charset="0"/>
                <a:cs typeface="Times New Roman" panose="02020603050405020304" pitchFamily="18" charset="0"/>
              </a:rPr>
              <a:t> </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37870" algn="l">
              <a:spcBef>
                <a:spcPts val="300"/>
              </a:spcBef>
              <a:spcAft>
                <a:spcPts val="0"/>
              </a:spcAft>
            </a:pPr>
            <a:r>
              <a:rPr lang="en-US" sz="1050" i="1" spc="55" dirty="0">
                <a:solidFill>
                  <a:srgbClr val="E77921"/>
                </a:solidFill>
                <a:effectLst/>
                <a:latin typeface="Arial" panose="020B0604020202020204" pitchFamily="34" charset="0"/>
                <a:ea typeface="Arial" panose="020B0604020202020204" pitchFamily="34" charset="0"/>
              </a:rPr>
              <a:t>Teacher  </a:t>
            </a:r>
            <a:r>
              <a:rPr lang="en-US" sz="1050" i="1" dirty="0">
                <a:solidFill>
                  <a:srgbClr val="E77921"/>
                </a:solidFill>
                <a:effectLst/>
                <a:latin typeface="Arial" panose="020B0604020202020204" pitchFamily="34" charset="0"/>
                <a:ea typeface="Arial" panose="020B0604020202020204" pitchFamily="34" charset="0"/>
              </a:rPr>
              <a:t>Note:</a:t>
            </a:r>
            <a:r>
              <a:rPr lang="en-US" sz="1050" i="1" spc="55" dirty="0">
                <a:solidFill>
                  <a:srgbClr val="E77921"/>
                </a:solidFill>
                <a:effectLst/>
                <a:latin typeface="Arial" panose="020B0604020202020204" pitchFamily="34" charset="0"/>
                <a:ea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If pupils do not mention what bullying is then reinforce</a:t>
            </a:r>
            <a:r>
              <a:rPr lang="en-US" sz="1050" spc="15"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that</a:t>
            </a:r>
            <a:r>
              <a:rPr lang="en-US" sz="1050" spc="2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bullying</a:t>
            </a:r>
            <a:r>
              <a:rPr lang="en-US" sz="1050" spc="2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is</a:t>
            </a:r>
            <a:endParaRPr lang="en-GB" sz="1100" dirty="0">
              <a:effectLst/>
              <a:latin typeface="Arial" panose="020B0604020202020204" pitchFamily="34" charset="0"/>
              <a:ea typeface="Arial" panose="020B0604020202020204" pitchFamily="34" charset="0"/>
            </a:endParaRPr>
          </a:p>
          <a:p>
            <a:pPr marL="1042670" algn="l">
              <a:spcBef>
                <a:spcPts val="290"/>
              </a:spcBef>
              <a:spcAft>
                <a:spcPts val="0"/>
              </a:spcAft>
            </a:pPr>
            <a:r>
              <a:rPr lang="en-US" sz="1050" dirty="0">
                <a:solidFill>
                  <a:srgbClr val="231F20"/>
                </a:solidFill>
                <a:effectLst/>
                <a:latin typeface="Arial" panose="020B0604020202020204" pitchFamily="34" charset="0"/>
                <a:ea typeface="Arial" panose="020B0604020202020204" pitchFamily="34" charset="0"/>
              </a:rPr>
              <a:t>unwanted,</a:t>
            </a:r>
            <a:r>
              <a:rPr lang="en-US" sz="1050" spc="4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aggressive</a:t>
            </a:r>
            <a:r>
              <a:rPr lang="en-US" sz="1050" spc="4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behavior</a:t>
            </a:r>
            <a:r>
              <a:rPr lang="en-US" sz="1050" spc="4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that</a:t>
            </a:r>
            <a:r>
              <a:rPr lang="en-US" sz="1050" spc="4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involves</a:t>
            </a:r>
            <a:r>
              <a:rPr lang="en-US" sz="1050" spc="4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a</a:t>
            </a:r>
            <a:r>
              <a:rPr lang="en-US" sz="1050" spc="4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real</a:t>
            </a:r>
            <a:r>
              <a:rPr lang="en-US" sz="1050" spc="4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or</a:t>
            </a:r>
            <a:r>
              <a:rPr lang="en-US" sz="1050" spc="4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perceived</a:t>
            </a:r>
            <a:r>
              <a:rPr lang="en-US" sz="1050" spc="4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power</a:t>
            </a:r>
            <a:r>
              <a:rPr lang="en-US" sz="1050" spc="4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imbalance</a:t>
            </a:r>
            <a:r>
              <a:rPr lang="en-US" sz="600" dirty="0">
                <a:solidFill>
                  <a:srgbClr val="231F20"/>
                </a:solidFill>
                <a:effectLst/>
                <a:latin typeface="Arial" panose="020B0604020202020204" pitchFamily="34" charset="0"/>
                <a:ea typeface="Arial" panose="020B0604020202020204" pitchFamily="34" charset="0"/>
              </a:rPr>
              <a:t>.</a:t>
            </a:r>
          </a:p>
          <a:p>
            <a:pPr marL="1042670" algn="l">
              <a:spcBef>
                <a:spcPts val="290"/>
              </a:spcBef>
              <a:spcAft>
                <a:spcPts val="0"/>
              </a:spcAft>
            </a:pPr>
            <a:endParaRPr lang="en-US" sz="600" dirty="0">
              <a:solidFill>
                <a:srgbClr val="231F20"/>
              </a:solidFill>
              <a:effectLst/>
              <a:latin typeface="Arial" panose="020B0604020202020204" pitchFamily="34" charset="0"/>
              <a:ea typeface="Arial" panose="020B0604020202020204" pitchFamily="34" charset="0"/>
            </a:endParaRPr>
          </a:p>
          <a:p>
            <a:pPr marL="1042670" marR="0" lvl="0" indent="0" algn="l" defTabSz="914400" rtl="0" eaLnBrk="1" fontAlgn="auto" latinLnBrk="0" hangingPunct="1">
              <a:lnSpc>
                <a:spcPct val="100000"/>
              </a:lnSpc>
              <a:spcBef>
                <a:spcPts val="290"/>
              </a:spcBef>
              <a:spcAft>
                <a:spcPts val="0"/>
              </a:spcAft>
              <a:buClrTx/>
              <a:buSzTx/>
              <a:buFontTx/>
              <a:buNone/>
              <a:tabLst/>
              <a:defRPr/>
            </a:pPr>
            <a:r>
              <a:rPr lang="en-US" sz="1800" dirty="0">
                <a:solidFill>
                  <a:srgbClr val="231F20"/>
                </a:solidFill>
                <a:effectLst/>
                <a:latin typeface="Arial" panose="020B0604020202020204" pitchFamily="34" charset="0"/>
                <a:ea typeface="Tahoma" panose="020B0604030504040204" pitchFamily="34" charset="0"/>
              </a:rPr>
              <a:t>Explain</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that</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today</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class will</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identify</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and</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practice</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strategies</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they</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can</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use</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to</a:t>
            </a:r>
            <a:r>
              <a:rPr lang="en-US" sz="1800" spc="-3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address</a:t>
            </a:r>
            <a:r>
              <a:rPr lang="en-US" sz="1800" spc="-3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bullying.</a:t>
            </a:r>
            <a:endParaRPr lang="en-GB" sz="1800" dirty="0">
              <a:effectLst/>
              <a:latin typeface="Arial" panose="020B0604020202020204" pitchFamily="34" charset="0"/>
              <a:ea typeface="Tahoma" panose="020B0604030504040204" pitchFamily="34" charset="0"/>
            </a:endParaRPr>
          </a:p>
          <a:p>
            <a:pPr marL="1042670" algn="l">
              <a:spcBef>
                <a:spcPts val="290"/>
              </a:spcBef>
              <a:spcAft>
                <a:spcPts val="0"/>
              </a:spcAft>
            </a:pPr>
            <a:endParaRPr lang="en-GB" sz="1050" dirty="0">
              <a:effectLst/>
              <a:latin typeface="Arial" panose="020B0604020202020204" pitchFamily="34" charset="0"/>
              <a:ea typeface="Arial" panose="020B0604020202020204" pitchFamily="34" charset="0"/>
            </a:endParaRPr>
          </a:p>
          <a:p>
            <a:pPr algn="l"/>
            <a:r>
              <a:rPr lang="en-US" sz="800" dirty="0">
                <a:effectLst/>
                <a:latin typeface="Arial" panose="020B0604020202020204" pitchFamily="34" charset="0"/>
                <a:ea typeface="Arial" panose="020B0604020202020204" pitchFamily="34" charset="0"/>
              </a:rPr>
              <a:t> </a:t>
            </a:r>
            <a:endParaRPr lang="en-GB" sz="1000" dirty="0">
              <a:effectLst/>
              <a:latin typeface="Arial" panose="020B0604020202020204" pitchFamily="34" charset="0"/>
              <a:ea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12</a:t>
            </a:fld>
            <a:endParaRPr lang="en-US"/>
          </a:p>
        </p:txBody>
      </p:sp>
    </p:spTree>
    <p:extLst>
      <p:ext uri="{BB962C8B-B14F-4D97-AF65-F5344CB8AC3E}">
        <p14:creationId xmlns:p14="http://schemas.microsoft.com/office/powerpoint/2010/main" val="320341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 </a:t>
            </a:r>
          </a:p>
          <a:p>
            <a:pPr marL="0" marR="0">
              <a:lnSpc>
                <a:spcPct val="115000"/>
              </a:lnSpc>
              <a:spcBef>
                <a:spcPts val="0"/>
              </a:spcBef>
              <a:spcAft>
                <a:spcPts val="0"/>
              </a:spcAft>
            </a:pPr>
            <a:endParaRPr lang="en-US" sz="1100" b="1"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b="1" dirty="0">
                <a:effectLst/>
                <a:latin typeface="Arial" panose="020B0604020202020204" pitchFamily="34" charset="0"/>
                <a:ea typeface="Arial" panose="020B0604020202020204" pitchFamily="34" charset="0"/>
                <a:cs typeface="Arial" panose="020B0604020202020204" pitchFamily="34" charset="0"/>
              </a:rPr>
              <a:t>Virtual Facilitation Options:</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285750" marR="0" lvl="0"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cs typeface="Arial" panose="020B0604020202020204" pitchFamily="34" charset="0"/>
              </a:rPr>
              <a:t>Arrange pupils into groups of four. Give one </a:t>
            </a:r>
            <a:r>
              <a:rPr lang="en-US" sz="1100" b="1" dirty="0">
                <a:effectLst/>
                <a:latin typeface="Arial" panose="020B0604020202020204" pitchFamily="34" charset="0"/>
                <a:cs typeface="Arial" panose="020B0604020202020204" pitchFamily="34" charset="0"/>
              </a:rPr>
              <a:t>Role Playing Scenario </a:t>
            </a:r>
            <a:r>
              <a:rPr lang="en-US" sz="1100" dirty="0">
                <a:effectLst/>
                <a:latin typeface="Arial" panose="020B0604020202020204" pitchFamily="34" charset="0"/>
                <a:cs typeface="Arial" panose="020B0604020202020204" pitchFamily="34" charset="0"/>
              </a:rPr>
              <a:t>to each group, make sure you distribute the scenarios evenly.</a:t>
            </a:r>
          </a:p>
          <a:p>
            <a:pPr marL="285750" marR="0" lvl="0" indent="-285750" fontAlgn="base">
              <a:spcBef>
                <a:spcPts val="0"/>
              </a:spcBef>
              <a:spcAft>
                <a:spcPts val="0"/>
              </a:spcAft>
              <a:buSzPts val="1000"/>
              <a:buFont typeface="Arial" panose="020B0604020202020204" pitchFamily="34" charset="0"/>
              <a:buChar char="•"/>
              <a:tabLst>
                <a:tab pos="457200" algn="l"/>
              </a:tabLst>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Explain that each scenario features a different strategy that pupils can use when presented with bullying. </a:t>
            </a:r>
            <a:br>
              <a:rPr lang="en-US" sz="1100" dirty="0">
                <a:effectLst/>
                <a:latin typeface="Arial" panose="020B0604020202020204" pitchFamily="34" charset="0"/>
                <a:ea typeface="Times New Roman" panose="02020603050405020304" pitchFamily="18" charset="0"/>
                <a:cs typeface="Arial" panose="020B0604020202020204" pitchFamily="34" charset="0"/>
              </a:rPr>
            </a:b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285750" marR="0" lvl="0"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Give pupils approximately ten minutes to create and practice a role play based on their scenario. Invite groups one at a time to perform their role play for the class. </a:t>
            </a:r>
            <a:br>
              <a:rPr lang="en-US" sz="1100" dirty="0">
                <a:effectLst/>
                <a:latin typeface="Arial" panose="020B0604020202020204" pitchFamily="34" charset="0"/>
                <a:ea typeface="Times New Roman" panose="02020603050405020304" pitchFamily="18" charset="0"/>
                <a:cs typeface="Arial" panose="020B0604020202020204" pitchFamily="34" charset="0"/>
              </a:rPr>
            </a:b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285750" marR="0" lvl="0"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After each role play, facilitate a brief discussion. Click to use the following questions as a guide: </a:t>
            </a:r>
          </a:p>
          <a:p>
            <a:pPr marL="742950" marR="0" lvl="1"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What did you do in this situation? Did it work? Why or why not?</a:t>
            </a:r>
          </a:p>
          <a:p>
            <a:pPr marL="742950" marR="0" lvl="1"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Do you think this would work in real life? Why or why not?</a:t>
            </a:r>
          </a:p>
          <a:p>
            <a:pPr marL="742950" marR="0" lvl="1"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What else can you do in this situation?</a:t>
            </a:r>
          </a:p>
          <a:p>
            <a:pPr marL="742950" marR="0" lvl="1"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Let’s say this happened to you. How confident do you feel that you could stop bullying?</a:t>
            </a:r>
            <a:br>
              <a:rPr lang="en-US" sz="1100" dirty="0">
                <a:effectLst/>
                <a:latin typeface="Arial" panose="020B0604020202020204" pitchFamily="34" charset="0"/>
                <a:ea typeface="Times New Roman" panose="02020603050405020304" pitchFamily="18" charset="0"/>
                <a:cs typeface="Arial" panose="020B0604020202020204" pitchFamily="34" charset="0"/>
              </a:rPr>
            </a:br>
            <a:r>
              <a:rPr lang="en-US" sz="1100" dirty="0">
                <a:effectLst/>
                <a:latin typeface="Arial" panose="020B0604020202020204" pitchFamily="34" charset="0"/>
                <a:ea typeface="Times New Roman" panose="02020603050405020304" pitchFamily="18" charset="0"/>
                <a:cs typeface="Arial" panose="020B0604020202020204" pitchFamily="34" charset="0"/>
              </a:rPr>
              <a:t> </a:t>
            </a:r>
          </a:p>
          <a:p>
            <a:pPr marL="285750" marR="0" lvl="0" indent="-285750" fontAlgn="base">
              <a:spcBef>
                <a:spcPts val="0"/>
              </a:spcBef>
              <a:spcAft>
                <a:spcPts val="0"/>
              </a:spcAft>
              <a:buSzPts val="1000"/>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Arial" panose="020B0604020202020204" pitchFamily="34" charset="0"/>
              </a:rPr>
              <a:t>Ask the class to pick a strategy and try it the next time they see or experience bullying.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13</a:t>
            </a:fld>
            <a:endParaRPr lang="en-US"/>
          </a:p>
        </p:txBody>
      </p:sp>
    </p:spTree>
    <p:extLst>
      <p:ext uri="{BB962C8B-B14F-4D97-AF65-F5344CB8AC3E}">
        <p14:creationId xmlns:p14="http://schemas.microsoft.com/office/powerpoint/2010/main" val="420344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Reveal the types of responses that can be used in each of the five scenarios.</a:t>
            </a:r>
            <a:br>
              <a:rPr lang="en-US" sz="1100" u="none" strike="noStrike" kern="1200" dirty="0">
                <a:solidFill>
                  <a:schemeClr val="tx1"/>
                </a:solidFill>
                <a:effectLst/>
                <a:latin typeface="Arial" panose="020B0604020202020204" pitchFamily="34" charset="0"/>
                <a:ea typeface="+mn-ea"/>
                <a:cs typeface="Arial" panose="020B0604020202020204" pitchFamily="34" charset="0"/>
              </a:rPr>
            </a:b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Ask 3-4 volunteers to share which strategy they think they would be most likely to use in the future.</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14</a:t>
            </a:fld>
            <a:endParaRPr lang="en-US"/>
          </a:p>
        </p:txBody>
      </p:sp>
    </p:spTree>
    <p:extLst>
      <p:ext uri="{BB962C8B-B14F-4D97-AF65-F5344CB8AC3E}">
        <p14:creationId xmlns:p14="http://schemas.microsoft.com/office/powerpoint/2010/main" val="99404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742950" marR="2601595" lvl="1" indent="-285750">
              <a:lnSpc>
                <a:spcPct val="123000"/>
              </a:lnSpc>
              <a:spcBef>
                <a:spcPts val="825"/>
              </a:spcBef>
              <a:spcAft>
                <a:spcPts val="0"/>
              </a:spcAft>
              <a:buClr>
                <a:srgbClr val="0084D3"/>
              </a:buClr>
              <a:buSzPts val="1050"/>
              <a:buFont typeface="Tahoma" panose="020B0604030504040204" pitchFamily="34" charset="0"/>
              <a:buChar char="●"/>
              <a:tabLst>
                <a:tab pos="738505" algn="l"/>
              </a:tabLst>
            </a:pPr>
            <a:r>
              <a:rPr lang="en-US" sz="1050" dirty="0">
                <a:solidFill>
                  <a:srgbClr val="231F20"/>
                </a:solidFill>
                <a:effectLst/>
                <a:latin typeface="Arial" panose="020B0604020202020204" pitchFamily="34" charset="0"/>
                <a:ea typeface="Tahoma" panose="020B0604030504040204" pitchFamily="34" charset="0"/>
              </a:rPr>
              <a:t>Recap pupils’</a:t>
            </a:r>
            <a:r>
              <a:rPr lang="en-US" sz="1050" spc="4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learning</a:t>
            </a:r>
            <a:r>
              <a:rPr lang="en-US" sz="1050" spc="50" dirty="0">
                <a:solidFill>
                  <a:srgbClr val="231F20"/>
                </a:solidFill>
                <a:effectLst/>
                <a:latin typeface="Arial" panose="020B0604020202020204" pitchFamily="34" charset="0"/>
                <a:ea typeface="Tahoma" panose="020B0604030504040204" pitchFamily="34" charset="0"/>
              </a:rPr>
              <a:t> </a:t>
            </a:r>
            <a:r>
              <a:rPr lang="en-US" sz="1050" spc="45" dirty="0">
                <a:solidFill>
                  <a:srgbClr val="231F20"/>
                </a:solidFill>
                <a:effectLst/>
                <a:latin typeface="Arial" panose="020B0604020202020204" pitchFamily="34" charset="0"/>
                <a:ea typeface="Tahoma" panose="020B0604030504040204" pitchFamily="34" charset="0"/>
              </a:rPr>
              <a:t>so </a:t>
            </a:r>
            <a:r>
              <a:rPr lang="en-US" sz="1050" dirty="0">
                <a:solidFill>
                  <a:srgbClr val="231F20"/>
                </a:solidFill>
                <a:effectLst/>
                <a:latin typeface="Arial" panose="020B0604020202020204" pitchFamily="34" charset="0"/>
                <a:ea typeface="Tahoma" panose="020B0604030504040204" pitchFamily="34" charset="0"/>
              </a:rPr>
              <a:t>far</a:t>
            </a:r>
            <a:r>
              <a:rPr lang="en-US" sz="1050" spc="4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by</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asking</a:t>
            </a:r>
            <a:r>
              <a:rPr lang="en-US" sz="1050" spc="4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the</a:t>
            </a:r>
            <a:r>
              <a:rPr lang="en-US" sz="1050" spc="5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following</a:t>
            </a:r>
            <a:r>
              <a:rPr lang="en-US" sz="1050" spc="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questions.</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Write</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their</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responses</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on</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the</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board,</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addressing</a:t>
            </a:r>
            <a:r>
              <a:rPr lang="en-US" sz="1050" spc="5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any misconceptions as</a:t>
            </a:r>
            <a:r>
              <a:rPr lang="en-US" sz="1050" spc="-1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they</a:t>
            </a:r>
            <a:r>
              <a:rPr lang="en-US" sz="1050" spc="-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arise.</a:t>
            </a:r>
            <a:endParaRPr lang="en-GB" sz="1100" dirty="0">
              <a:effectLst/>
              <a:latin typeface="Arial" panose="020B0604020202020204" pitchFamily="34" charset="0"/>
              <a:ea typeface="Tahoma" panose="020B0604030504040204" pitchFamily="34" charset="0"/>
            </a:endParaRPr>
          </a:p>
          <a:p>
            <a:pPr marL="1143000" lvl="2" indent="-228600">
              <a:spcBef>
                <a:spcPts val="330"/>
              </a:spcBef>
              <a:buClr>
                <a:srgbClr val="0084D3"/>
              </a:buClr>
              <a:buSzPts val="1050"/>
              <a:buFont typeface="Arial" panose="020B0604020202020204" pitchFamily="34" charset="0"/>
              <a:buChar char="○"/>
              <a:tabLst>
                <a:tab pos="1043305" algn="l"/>
              </a:tabLst>
            </a:pP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What</a:t>
            </a:r>
            <a:r>
              <a:rPr lang="en-US" sz="1050" spc="-4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is</a:t>
            </a:r>
            <a:r>
              <a:rPr lang="en-US" sz="1050" spc="-4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body</a:t>
            </a:r>
            <a:r>
              <a:rPr lang="en-US" sz="1050" spc="-40" dirty="0">
                <a:solidFill>
                  <a:srgbClr val="231F20"/>
                </a:solidFill>
                <a:effectLst/>
                <a:latin typeface="Tahoma" panose="020B0604030504040204" pitchFamily="34" charset="0"/>
                <a:ea typeface="Arial" panose="020B0604020202020204" pitchFamily="34" charset="0"/>
                <a:cs typeface="Arial" panose="020B0604020202020204" pitchFamily="34" charset="0"/>
              </a:rPr>
              <a:t> </a:t>
            </a:r>
            <a:r>
              <a:rPr lang="en-US" sz="1050" dirty="0">
                <a:solidFill>
                  <a:srgbClr val="231F20"/>
                </a:solidFill>
                <a:effectLst/>
                <a:latin typeface="Tahoma" panose="020B0604030504040204" pitchFamily="34" charset="0"/>
                <a:ea typeface="Arial" panose="020B0604020202020204" pitchFamily="34" charset="0"/>
                <a:cs typeface="Arial" panose="020B0604020202020204" pitchFamily="34" charset="0"/>
              </a:rPr>
              <a:t>confidence?</a:t>
            </a:r>
            <a:endParaRPr lang="en-GB" sz="1100" dirty="0">
              <a:effectLst/>
              <a:latin typeface="Arial" panose="020B0604020202020204" pitchFamily="34" charset="0"/>
              <a:ea typeface="Arial" panose="020B0604020202020204" pitchFamily="34" charset="0"/>
            </a:endParaRPr>
          </a:p>
          <a:p>
            <a:pPr marL="1143000" lvl="2" indent="-228600">
              <a:spcBef>
                <a:spcPts val="695"/>
              </a:spcBef>
              <a:buClr>
                <a:srgbClr val="0084D3"/>
              </a:buClr>
              <a:buSzPts val="1050"/>
              <a:buFont typeface="Arial" panose="020B0604020202020204" pitchFamily="34" charset="0"/>
              <a:buChar char="○"/>
              <a:tabLst>
                <a:tab pos="1043305" algn="l"/>
              </a:tabLst>
            </a:pPr>
            <a:r>
              <a:rPr lang="en-US" sz="1050" dirty="0">
                <a:solidFill>
                  <a:srgbClr val="231F20"/>
                </a:solidFill>
                <a:effectLst/>
                <a:latin typeface="Arial" panose="020B0604020202020204" pitchFamily="34" charset="0"/>
                <a:ea typeface="Arial" panose="020B0604020202020204" pitchFamily="34" charset="0"/>
              </a:rPr>
              <a:t>What</a:t>
            </a:r>
            <a:r>
              <a:rPr lang="en-US" sz="1050" spc="-4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is</a:t>
            </a:r>
            <a:r>
              <a:rPr lang="en-US" sz="1050" spc="-3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body</a:t>
            </a:r>
            <a:r>
              <a:rPr lang="en-US" sz="1050" spc="-3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function?</a:t>
            </a:r>
            <a:endParaRPr lang="en-GB" sz="1100" dirty="0">
              <a:effectLst/>
              <a:latin typeface="Arial" panose="020B0604020202020204" pitchFamily="34" charset="0"/>
              <a:ea typeface="Arial" panose="020B0604020202020204" pitchFamily="34" charset="0"/>
            </a:endParaRPr>
          </a:p>
          <a:p>
            <a:pPr marL="1143000" lvl="2" indent="-228600">
              <a:spcBef>
                <a:spcPts val="690"/>
              </a:spcBef>
              <a:buClr>
                <a:srgbClr val="0084D3"/>
              </a:buClr>
              <a:buSzPts val="1050"/>
              <a:buFont typeface="Arial" panose="020B0604020202020204" pitchFamily="34" charset="0"/>
              <a:buChar char="○"/>
              <a:tabLst>
                <a:tab pos="1043305" algn="l"/>
              </a:tabLst>
            </a:pPr>
            <a:r>
              <a:rPr lang="en-US" sz="1050" dirty="0">
                <a:solidFill>
                  <a:srgbClr val="231F20"/>
                </a:solidFill>
                <a:effectLst/>
                <a:latin typeface="Arial" panose="020B0604020202020204" pitchFamily="34" charset="0"/>
                <a:ea typeface="Arial" panose="020B0604020202020204" pitchFamily="34" charset="0"/>
              </a:rPr>
              <a:t>What</a:t>
            </a:r>
            <a:r>
              <a:rPr lang="en-US" sz="1050" spc="-60" dirty="0">
                <a:solidFill>
                  <a:srgbClr val="231F20"/>
                </a:solidFill>
                <a:effectLst/>
                <a:latin typeface="Arial" panose="020B0604020202020204" pitchFamily="34" charset="0"/>
                <a:ea typeface="Arial" panose="020B0604020202020204" pitchFamily="34" charset="0"/>
              </a:rPr>
              <a:t> strategies </a:t>
            </a:r>
            <a:r>
              <a:rPr lang="en-US" sz="1050" dirty="0">
                <a:solidFill>
                  <a:srgbClr val="231F20"/>
                </a:solidFill>
                <a:effectLst/>
                <a:latin typeface="Arial" panose="020B0604020202020204" pitchFamily="34" charset="0"/>
                <a:ea typeface="Arial" panose="020B0604020202020204" pitchFamily="34" charset="0"/>
              </a:rPr>
              <a:t>can we use</a:t>
            </a:r>
            <a:r>
              <a:rPr lang="en-US" sz="1050" spc="-5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to</a:t>
            </a:r>
            <a:r>
              <a:rPr lang="en-US" sz="1050" spc="-6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stop</a:t>
            </a:r>
            <a:r>
              <a:rPr lang="en-US" sz="1050" spc="-5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bullying</a:t>
            </a:r>
            <a:r>
              <a:rPr lang="en-US" sz="1050" spc="-6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and</a:t>
            </a:r>
            <a:r>
              <a:rPr lang="en-US" sz="1050" spc="-6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teasing?</a:t>
            </a:r>
            <a:endParaRPr lang="en-GB" sz="1100" dirty="0">
              <a:effectLst/>
              <a:latin typeface="Arial" panose="020B0604020202020204" pitchFamily="34" charset="0"/>
              <a:ea typeface="Arial" panose="020B0604020202020204" pitchFamily="34" charset="0"/>
            </a:endParaRPr>
          </a:p>
          <a:p>
            <a:pPr marL="742950" marR="2677160" lvl="1" indent="-285750">
              <a:lnSpc>
                <a:spcPct val="122000"/>
              </a:lnSpc>
              <a:spcBef>
                <a:spcPts val="630"/>
              </a:spcBef>
              <a:spcAft>
                <a:spcPts val="0"/>
              </a:spcAft>
              <a:buClr>
                <a:srgbClr val="0084D3"/>
              </a:buClr>
              <a:buSzPts val="1050"/>
              <a:buFont typeface="Tahoma" panose="020B0604030504040204" pitchFamily="34" charset="0"/>
              <a:buChar char="●"/>
              <a:tabLst>
                <a:tab pos="738505" algn="l"/>
              </a:tabLst>
            </a:pPr>
            <a:r>
              <a:rPr lang="en-US" sz="1050" dirty="0">
                <a:solidFill>
                  <a:srgbClr val="231F20"/>
                </a:solidFill>
                <a:effectLst/>
                <a:latin typeface="Arial" panose="020B0604020202020204" pitchFamily="34" charset="0"/>
                <a:ea typeface="Tahoma" panose="020B0604030504040204" pitchFamily="34" charset="0"/>
              </a:rPr>
              <a:t>Invite pupils to discuss with a partner what he/she would</a:t>
            </a:r>
            <a:r>
              <a:rPr lang="en-US" sz="1050" spc="-26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change</a:t>
            </a:r>
            <a:r>
              <a:rPr lang="en-US" sz="1050" spc="-4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to</a:t>
            </a:r>
            <a:r>
              <a:rPr lang="en-US" sz="1050" spc="-4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stop</a:t>
            </a:r>
            <a:r>
              <a:rPr lang="en-US" sz="1050" spc="-4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bullying</a:t>
            </a:r>
            <a:r>
              <a:rPr lang="en-US" sz="1050" spc="-45"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and</a:t>
            </a:r>
            <a:r>
              <a:rPr lang="en-US" sz="1050" spc="-40" dirty="0">
                <a:solidFill>
                  <a:srgbClr val="231F20"/>
                </a:solidFill>
                <a:effectLst/>
                <a:latin typeface="Arial" panose="020B0604020202020204" pitchFamily="34" charset="0"/>
                <a:ea typeface="Tahoma" panose="020B0604030504040204" pitchFamily="34" charset="0"/>
              </a:rPr>
              <a:t> </a:t>
            </a:r>
            <a:r>
              <a:rPr lang="en-US" sz="1050" dirty="0">
                <a:solidFill>
                  <a:srgbClr val="231F20"/>
                </a:solidFill>
                <a:effectLst/>
                <a:latin typeface="Arial" panose="020B0604020202020204" pitchFamily="34" charset="0"/>
                <a:ea typeface="Tahoma" panose="020B0604030504040204" pitchFamily="34" charset="0"/>
              </a:rPr>
              <a:t>teasing.</a:t>
            </a:r>
            <a:endParaRPr lang="en-GB" sz="1100" dirty="0">
              <a:effectLst/>
              <a:latin typeface="Arial" panose="020B0604020202020204" pitchFamily="34" charset="0"/>
              <a:ea typeface="Tahoma" panose="020B0604030504040204" pitchFamily="34" charset="0"/>
            </a:endParaRPr>
          </a:p>
          <a:p>
            <a:pPr lvl="0"/>
            <a:endParaRPr lang="en-US"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15</a:t>
            </a:fld>
            <a:endParaRPr lang="en-US"/>
          </a:p>
        </p:txBody>
      </p:sp>
    </p:spTree>
    <p:extLst>
      <p:ext uri="{BB962C8B-B14F-4D97-AF65-F5344CB8AC3E}">
        <p14:creationId xmlns:p14="http://schemas.microsoft.com/office/powerpoint/2010/main" val="245640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742950" lvl="1" indent="-285750">
              <a:spcBef>
                <a:spcPts val="830"/>
              </a:spcBef>
              <a:spcAft>
                <a:spcPts val="0"/>
              </a:spcAft>
              <a:buClr>
                <a:srgbClr val="0084D3"/>
              </a:buClr>
              <a:buSzPts val="1050"/>
              <a:buFont typeface="Tahoma" panose="020B0604030504040204" pitchFamily="34" charset="0"/>
              <a:buChar char="●"/>
              <a:tabLst>
                <a:tab pos="731520" algn="l"/>
              </a:tabLst>
            </a:pPr>
            <a:r>
              <a:rPr lang="en-US" sz="1800" dirty="0">
                <a:solidFill>
                  <a:srgbClr val="231F20"/>
                </a:solidFill>
                <a:effectLst/>
                <a:latin typeface="Arial" panose="020B0604020202020204" pitchFamily="34" charset="0"/>
                <a:ea typeface="Tahoma" panose="020B0604030504040204" pitchFamily="34" charset="0"/>
              </a:rPr>
              <a:t>Distribute</a:t>
            </a:r>
            <a:r>
              <a:rPr lang="en-US" sz="1800" spc="-1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one</a:t>
            </a:r>
            <a:r>
              <a:rPr lang="en-US" sz="1800" spc="-25" dirty="0">
                <a:solidFill>
                  <a:srgbClr val="231F20"/>
                </a:solidFill>
                <a:effectLst/>
                <a:latin typeface="Arial" panose="020B0604020202020204" pitchFamily="34" charset="0"/>
                <a:ea typeface="Tahoma" panose="020B0604030504040204" pitchFamily="34" charset="0"/>
              </a:rPr>
              <a:t> </a:t>
            </a:r>
            <a:r>
              <a:rPr lang="en-US" sz="1800" dirty="0">
                <a:solidFill>
                  <a:srgbClr val="3A9B46"/>
                </a:solidFill>
                <a:effectLst/>
                <a:latin typeface="Arial" panose="020B0604020202020204" pitchFamily="34" charset="0"/>
                <a:ea typeface="Tahoma" panose="020B0604030504040204" pitchFamily="34" charset="0"/>
              </a:rPr>
              <a:t>3-2-1</a:t>
            </a:r>
            <a:r>
              <a:rPr lang="en-US" sz="1800" spc="-10" dirty="0">
                <a:solidFill>
                  <a:srgbClr val="3A9B46"/>
                </a:solidFill>
                <a:effectLst/>
                <a:latin typeface="Arial" panose="020B0604020202020204" pitchFamily="34" charset="0"/>
                <a:ea typeface="Tahoma" panose="020B0604030504040204" pitchFamily="34" charset="0"/>
              </a:rPr>
              <a:t> </a:t>
            </a:r>
            <a:r>
              <a:rPr lang="en-US" sz="1800" dirty="0">
                <a:solidFill>
                  <a:srgbClr val="3A9B46"/>
                </a:solidFill>
                <a:effectLst/>
                <a:latin typeface="Arial" panose="020B0604020202020204" pitchFamily="34" charset="0"/>
                <a:ea typeface="Tahoma" panose="020B0604030504040204" pitchFamily="34" charset="0"/>
              </a:rPr>
              <a:t>Reflection </a:t>
            </a:r>
            <a:r>
              <a:rPr lang="en-US" sz="1800" dirty="0">
                <a:solidFill>
                  <a:srgbClr val="231F20"/>
                </a:solidFill>
                <a:effectLst/>
                <a:latin typeface="Arial" panose="020B0604020202020204" pitchFamily="34" charset="0"/>
                <a:ea typeface="Tahoma" panose="020B0604030504040204" pitchFamily="34" charset="0"/>
              </a:rPr>
              <a:t>handout</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to</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each</a:t>
            </a:r>
            <a:r>
              <a:rPr lang="en-US" sz="1800" spc="-1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pupil.</a:t>
            </a:r>
            <a:endParaRPr lang="en-GB" sz="1800" dirty="0">
              <a:effectLst/>
              <a:latin typeface="Arial" panose="020B0604020202020204" pitchFamily="34" charset="0"/>
              <a:ea typeface="Tahoma" panose="020B0604030504040204" pitchFamily="34" charset="0"/>
            </a:endParaRPr>
          </a:p>
          <a:p>
            <a:pPr marL="742950" marR="2399030" lvl="1" indent="-285750">
              <a:lnSpc>
                <a:spcPct val="123000"/>
              </a:lnSpc>
              <a:spcBef>
                <a:spcPts val="625"/>
              </a:spcBef>
              <a:spcAft>
                <a:spcPts val="0"/>
              </a:spcAft>
              <a:buClr>
                <a:srgbClr val="0084D3"/>
              </a:buClr>
              <a:buSzPts val="1050"/>
              <a:buFont typeface="Tahoma" panose="020B0604030504040204" pitchFamily="34" charset="0"/>
              <a:buChar char="●"/>
              <a:tabLst>
                <a:tab pos="731520" algn="l"/>
              </a:tabLst>
            </a:pPr>
            <a:r>
              <a:rPr lang="en-US" sz="1800" dirty="0">
                <a:solidFill>
                  <a:srgbClr val="231F20"/>
                </a:solidFill>
                <a:effectLst/>
                <a:latin typeface="Arial" panose="020B0604020202020204" pitchFamily="34" charset="0"/>
                <a:ea typeface="Tahoma" panose="020B0604030504040204" pitchFamily="34" charset="0"/>
              </a:rPr>
              <a:t>Collect</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reflection</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from</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pupils.</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If</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time</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allows,</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choose</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a</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few</a:t>
            </a:r>
            <a:r>
              <a:rPr lang="en-US" sz="1800" spc="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questions </a:t>
            </a:r>
            <a:r>
              <a:rPr lang="en-US" sz="1800" spc="-260"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that remain and discuss with the group. If you are able,</a:t>
            </a:r>
            <a:r>
              <a:rPr lang="en-US" sz="1800" spc="5" dirty="0">
                <a:solidFill>
                  <a:srgbClr val="231F20"/>
                </a:solidFill>
                <a:effectLst/>
                <a:latin typeface="Arial" panose="020B0604020202020204" pitchFamily="34" charset="0"/>
                <a:ea typeface="Tahoma" panose="020B0604030504040204" pitchFamily="34" charset="0"/>
              </a:rPr>
              <a:t> </a:t>
            </a:r>
            <a:r>
              <a:rPr lang="en-US" sz="1800" dirty="0">
                <a:solidFill>
                  <a:srgbClr val="231F20"/>
                </a:solidFill>
                <a:effectLst/>
                <a:latin typeface="Arial" panose="020B0604020202020204" pitchFamily="34" charset="0"/>
                <a:ea typeface="Tahoma" panose="020B0604030504040204" pitchFamily="34" charset="0"/>
              </a:rPr>
              <a:t>follow up with pupils regarding their reflection after the lessons.</a:t>
            </a:r>
            <a:endParaRPr lang="en-GB" sz="1800" dirty="0">
              <a:effectLst/>
              <a:latin typeface="Arial" panose="020B0604020202020204" pitchFamily="34" charset="0"/>
              <a:ea typeface="Tahoma" panose="020B060403050404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16</a:t>
            </a:fld>
            <a:endParaRPr lang="en-US" dirty="0"/>
          </a:p>
        </p:txBody>
      </p:sp>
    </p:spTree>
    <p:extLst>
      <p:ext uri="{BB962C8B-B14F-4D97-AF65-F5344CB8AC3E}">
        <p14:creationId xmlns:p14="http://schemas.microsoft.com/office/powerpoint/2010/main" val="149012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100" b="1"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b="1" dirty="0">
                <a:effectLst/>
                <a:latin typeface="Arial" panose="020B0604020202020204" pitchFamily="34" charset="0"/>
                <a:ea typeface="Arial" panose="020B0604020202020204" pitchFamily="34" charset="0"/>
                <a:cs typeface="Arial" panose="020B0604020202020204" pitchFamily="34" charset="0"/>
              </a:rPr>
              <a:t>Virtual Facilitation Options:</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Engage pupils in establishing ‘ground rules’ for discussion by asking them, ‘how do we create a safe, respectful and kind environment for conversations about our bodies?’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Examples might include: listen respectfully, no interrupting, question ideas without </a:t>
            </a:r>
            <a:r>
              <a:rPr lang="en-GB" sz="1100" u="none" strike="noStrike" noProof="0" dirty="0">
                <a:effectLst/>
                <a:latin typeface="Arial" panose="020B0604020202020204" pitchFamily="34" charset="0"/>
                <a:ea typeface="Arial" panose="020B0604020202020204" pitchFamily="34" charset="0"/>
                <a:cs typeface="Arial" panose="020B0604020202020204" pitchFamily="34" charset="0"/>
              </a:rPr>
              <a:t>criticising</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people, no insults, give everyone a chance to speak, etc.</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Write responses on the board and keep them there through the duration of the series. </a:t>
            </a:r>
          </a:p>
          <a:p>
            <a:pPr marL="628650" marR="0" lvl="1" indent="-171450">
              <a:lnSpc>
                <a:spcPct val="115000"/>
              </a:lnSpc>
              <a:spcBef>
                <a:spcPts val="0"/>
              </a:spcBef>
              <a:spcAft>
                <a:spcPts val="0"/>
              </a:spcAft>
              <a:buFont typeface="Arial" panose="020B0604020202020204" pitchFamily="34" charset="0"/>
              <a:buChar char="•"/>
            </a:pPr>
            <a:r>
              <a:rPr lang="en-US" sz="1100" i="1" u="none" strike="noStrike" dirty="0">
                <a:effectLst/>
                <a:latin typeface="Arial" panose="020B0604020202020204" pitchFamily="34" charset="0"/>
                <a:ea typeface="Arial" panose="020B0604020202020204" pitchFamily="34" charset="0"/>
                <a:cs typeface="Arial" panose="020B0604020202020204" pitchFamily="34" charset="0"/>
              </a:rPr>
              <a:t>Teacher Note:</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If your class has already completed the </a:t>
            </a:r>
            <a:r>
              <a:rPr lang="en-US" sz="1100" i="1" u="none" strike="noStrike" dirty="0">
                <a:effectLst/>
                <a:latin typeface="Arial" panose="020B0604020202020204" pitchFamily="34" charset="0"/>
                <a:ea typeface="Arial" panose="020B0604020202020204" pitchFamily="34" charset="0"/>
                <a:cs typeface="Arial" panose="020B0604020202020204" pitchFamily="34" charset="0"/>
              </a:rPr>
              <a:t>Confronting Comparisons to Build Body Confidence</a:t>
            </a:r>
            <a:r>
              <a:rPr lang="en-US" sz="1100" b="1" i="1" u="none" strike="noStrike" dirty="0">
                <a:effectLst/>
                <a:latin typeface="Arial" panose="020B0604020202020204" pitchFamily="34" charset="0"/>
                <a:ea typeface="Arial" panose="020B0604020202020204" pitchFamily="34" charset="0"/>
                <a:cs typeface="Arial" panose="020B0604020202020204" pitchFamily="34" charset="0"/>
              </a:rPr>
              <a:t>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digital lesson bundle, you may review the norms that you created for those lessons.</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When needed, refer to the ground rules as a reminder of how important it is to respect one another in these sensitive conversations.</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1</a:t>
            </a:fld>
            <a:endParaRPr lang="en-US" dirty="0"/>
          </a:p>
        </p:txBody>
      </p:sp>
    </p:spTree>
    <p:extLst>
      <p:ext uri="{BB962C8B-B14F-4D97-AF65-F5344CB8AC3E}">
        <p14:creationId xmlns:p14="http://schemas.microsoft.com/office/powerpoint/2010/main" val="114953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Introduce or review the concept of body confidence or the sense of love and respect for our body and what it can do. </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Use the image to discuss what body confidence looks like.</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Wood-Barcalow, et al., 2010; Tylka &amp; Wood-Barcalow, 2015</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2</a:t>
            </a:fld>
            <a:endParaRPr lang="en-US" dirty="0"/>
          </a:p>
        </p:txBody>
      </p:sp>
    </p:spTree>
    <p:extLst>
      <p:ext uri="{BB962C8B-B14F-4D97-AF65-F5344CB8AC3E}">
        <p14:creationId xmlns:p14="http://schemas.microsoft.com/office/powerpoint/2010/main" val="392877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Video Note:</a:t>
            </a: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a Security Warning about external media appears, </a:t>
            </a:r>
            <a:r>
              <a:rPr lang="en-US" sz="1200" b="1" dirty="0">
                <a:latin typeface="Arial" panose="020B0604020202020204" pitchFamily="34" charset="0"/>
                <a:cs typeface="Arial" panose="020B0604020202020204" pitchFamily="34" charset="0"/>
              </a:rPr>
              <a:t>click Enable Content</a:t>
            </a:r>
            <a:r>
              <a:rPr lang="en-US" sz="1200" dirty="0">
                <a:latin typeface="Arial" panose="020B0604020202020204" pitchFamily="34" charset="0"/>
                <a:cs typeface="Arial" panose="020B0604020202020204" pitchFamily="34" charset="0"/>
              </a:rPr>
              <a:t>. This will allow the videos to play.</a:t>
            </a:r>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a:p>
            <a:pPr lvl="0"/>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Teacher Notes:</a:t>
            </a:r>
            <a:endParaRPr lang="en-US" sz="120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Explain that one way to increase respect and love for your body is to focus on body function, or what their bodies can </a:t>
            </a:r>
            <a:r>
              <a:rPr lang="en-US" sz="1100" i="1" u="none" strike="noStrike" dirty="0">
                <a:effectLst/>
                <a:latin typeface="Arial" panose="020B0604020202020204" pitchFamily="34" charset="0"/>
                <a:ea typeface="Arial" panose="020B0604020202020204" pitchFamily="34" charset="0"/>
                <a:cs typeface="Arial" panose="020B0604020202020204" pitchFamily="34" charset="0"/>
              </a:rPr>
              <a:t>do,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instead of how their bodies look. </a:t>
            </a:r>
          </a:p>
          <a:p>
            <a:pPr marL="0" marR="0" lvl="0" indent="0">
              <a:lnSpc>
                <a:spcPct val="115000"/>
              </a:lnSpc>
              <a:spcBef>
                <a:spcPts val="1200"/>
              </a:spcBef>
              <a:spcAft>
                <a:spcPts val="0"/>
              </a:spcAft>
              <a:buFont typeface="Arial" panose="020B0604020202020204" pitchFamily="34" charset="0"/>
              <a:buNone/>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Click to show the video </a:t>
            </a:r>
            <a:r>
              <a:rPr lang="en-US" sz="1100" b="1" i="1" u="none" strike="noStrike" dirty="0">
                <a:effectLst/>
                <a:latin typeface="Arial" panose="020B0604020202020204" pitchFamily="34" charset="0"/>
                <a:ea typeface="Arial" panose="020B0604020202020204" pitchFamily="34" charset="0"/>
                <a:cs typeface="Arial" panose="020B0604020202020204" pitchFamily="34" charset="0"/>
              </a:rPr>
              <a:t>Body Functionality.</a:t>
            </a:r>
          </a:p>
          <a:p>
            <a:pPr marL="0" marR="0" lvl="0" indent="0">
              <a:lnSpc>
                <a:spcPct val="115000"/>
              </a:lnSpc>
              <a:spcBef>
                <a:spcPts val="1200"/>
              </a:spcBef>
              <a:spcAft>
                <a:spcPts val="0"/>
              </a:spcAft>
              <a:buFont typeface="Arial" panose="020B0604020202020204" pitchFamily="34" charset="0"/>
              <a:buNone/>
            </a:pPr>
            <a:endParaRPr lang="en-US" sz="1100" b="1" i="1"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1200"/>
              </a:spcBef>
              <a:spcAft>
                <a:spcPts val="0"/>
              </a:spcAft>
              <a:buFont typeface="Arial" panose="020B0604020202020204" pitchFamily="34" charset="0"/>
              <a:buChar char="•"/>
            </a:pPr>
            <a:r>
              <a:rPr lang="en-US" dirty="0">
                <a:effectLst/>
                <a:latin typeface="Arial" panose="020B0604020202020204" pitchFamily="34" charset="0"/>
                <a:cs typeface="Arial" panose="020B0604020202020204" pitchFamily="34" charset="0"/>
              </a:rPr>
              <a:t>After viewing the video, consider asking one or more of the following questions: </a:t>
            </a:r>
          </a:p>
          <a:p>
            <a:pPr marL="628650" marR="0" lvl="1"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What are some human ‘powers’ mentioned in the video? </a:t>
            </a:r>
          </a:p>
          <a:p>
            <a:pPr marL="1085850" marR="0" lvl="2" indent="-171450">
              <a:lnSpc>
                <a:spcPct val="115000"/>
              </a:lnSpc>
              <a:spcBef>
                <a:spcPts val="0"/>
              </a:spcBef>
              <a:spcAft>
                <a:spcPts val="0"/>
              </a:spcAft>
              <a:buFont typeface="Arial" panose="020B0604020202020204" pitchFamily="34" charset="0"/>
              <a:buChar char="•"/>
            </a:pPr>
            <a:r>
              <a:rPr lang="en-US" sz="1100" b="1" dirty="0">
                <a:effectLst/>
                <a:latin typeface="Arial" panose="020B0604020202020204" pitchFamily="34" charset="0"/>
                <a:ea typeface="Arial" panose="020B0604020202020204" pitchFamily="34" charset="0"/>
                <a:cs typeface="Arial" panose="020B0604020202020204" pitchFamily="34" charset="0"/>
              </a:rPr>
              <a:t>(Anticipated responses might include: humans have the power to grow, to eat, to sleep, to heal, to care for themselves and others, etc.)</a:t>
            </a:r>
          </a:p>
          <a:p>
            <a:pPr marL="628650" marR="0" lvl="1" indent="-171450">
              <a:lnSpc>
                <a:spcPct val="115000"/>
              </a:lnSpc>
              <a:spcBef>
                <a:spcPts val="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What are some other ‘powers’ that are unique to humans –things that humans can do that other animals cannot do?</a:t>
            </a:r>
          </a:p>
          <a:p>
            <a:pPr marL="1085850" marR="0" lvl="2" indent="-171450">
              <a:lnSpc>
                <a:spcPct val="115000"/>
              </a:lnSpc>
              <a:spcBef>
                <a:spcPts val="0"/>
              </a:spcBef>
              <a:spcAft>
                <a:spcPts val="0"/>
              </a:spcAft>
              <a:buFont typeface="Arial" panose="020B0604020202020204" pitchFamily="34" charset="0"/>
              <a:buChar char="•"/>
            </a:pPr>
            <a:r>
              <a:rPr lang="en-US" sz="1100" b="1" dirty="0">
                <a:effectLst/>
                <a:latin typeface="Arial" panose="020B0604020202020204" pitchFamily="34" charset="0"/>
                <a:ea typeface="Arial" panose="020B0604020202020204" pitchFamily="34" charset="0"/>
                <a:cs typeface="Arial" panose="020B0604020202020204" pitchFamily="34" charset="0"/>
              </a:rPr>
              <a:t>(Anticipated responses might include: humans have the power to think, to speak a language, to create things, care for other animals, etc.)</a:t>
            </a:r>
          </a:p>
          <a:p>
            <a:pPr marL="628650" marR="0" lvl="1" indent="-171450">
              <a:lnSpc>
                <a:spcPct val="115000"/>
              </a:lnSpc>
              <a:spcBef>
                <a:spcPts val="0"/>
              </a:spcBef>
              <a:spcAft>
                <a:spcPts val="0"/>
              </a:spcAft>
              <a:buFont typeface="Arial" panose="020B0604020202020204" pitchFamily="34" charset="0"/>
              <a:buChar char="•"/>
            </a:pP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What are some unique ‘powers’ that your body can do?</a:t>
            </a:r>
          </a:p>
          <a:p>
            <a:pPr marL="1085850" marR="0" lvl="2" indent="-171450">
              <a:lnSpc>
                <a:spcPct val="115000"/>
              </a:lnSpc>
              <a:spcBef>
                <a:spcPts val="0"/>
              </a:spcBef>
              <a:spcAft>
                <a:spcPts val="0"/>
              </a:spcAft>
              <a:buFont typeface="Arial" panose="020B0604020202020204" pitchFamily="34" charset="0"/>
              <a:buChar char="•"/>
            </a:pPr>
            <a:r>
              <a:rPr lang="en-US" sz="1100" b="1" dirty="0">
                <a:effectLst/>
                <a:latin typeface="Arial" panose="020B0604020202020204" pitchFamily="34" charset="0"/>
                <a:ea typeface="Arial" panose="020B0604020202020204" pitchFamily="34" charset="0"/>
                <a:cs typeface="Arial" panose="020B0604020202020204" pitchFamily="34" charset="0"/>
              </a:rPr>
              <a:t>(Anticipated responses might include: unique skills and abilities, ability to help others when they are sad or hurt, ability to be kind to others, ability to make others laugh or feel good, etc.)</a:t>
            </a:r>
          </a:p>
        </p:txBody>
      </p:sp>
      <p:sp>
        <p:nvSpPr>
          <p:cNvPr id="4" name="Slide Number Placeholder 3"/>
          <p:cNvSpPr>
            <a:spLocks noGrp="1"/>
          </p:cNvSpPr>
          <p:nvPr>
            <p:ph type="sldNum" sz="quarter" idx="5"/>
          </p:nvPr>
        </p:nvSpPr>
        <p:spPr/>
        <p:txBody>
          <a:bodyPr/>
          <a:lstStyle/>
          <a:p>
            <a:fld id="{F150FB2F-71EA-DA45-9639-0EE1B5989B31}" type="slidenum">
              <a:rPr lang="en-US" smtClean="0"/>
              <a:t>3</a:t>
            </a:fld>
            <a:endParaRPr lang="en-US" dirty="0"/>
          </a:p>
        </p:txBody>
      </p:sp>
    </p:spTree>
    <p:extLst>
      <p:ext uri="{BB962C8B-B14F-4D97-AF65-F5344CB8AC3E}">
        <p14:creationId xmlns:p14="http://schemas.microsoft.com/office/powerpoint/2010/main" val="137514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p>
          <a:p>
            <a:pPr marL="171450" marR="0" lvl="0" indent="-171450">
              <a:lnSpc>
                <a:spcPct val="115000"/>
              </a:lnSpc>
              <a:spcBef>
                <a:spcPts val="120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Reinforce that focusing on function instead of appearance can increase body confidence and assist us in appreciating our bodies.</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Distribute one </a:t>
            </a: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Body Function</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 handout from the </a:t>
            </a:r>
            <a:r>
              <a:rPr lang="en-US" sz="1100" b="1" u="none" strike="noStrike" dirty="0">
                <a:effectLst/>
                <a:latin typeface="Arial" panose="020B0604020202020204" pitchFamily="34" charset="0"/>
                <a:ea typeface="Arial" panose="020B0604020202020204" pitchFamily="34" charset="0"/>
                <a:cs typeface="Arial" panose="020B0604020202020204" pitchFamily="34" charset="0"/>
              </a:rPr>
              <a:t>What’s Your Function </a:t>
            </a: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activity sheet to each pupil.</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As a group, brainstorm a list of things the human body can do. Record answers on the board as students write them on their handouts. Anticipated responses include things like: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Breath</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Convert food into energy</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Produce warmth</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See, smell, hear, feel</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Heal broken bones</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Fight illness</a:t>
            </a:r>
            <a:br>
              <a:rPr lang="en-US" sz="1100" u="none" strike="noStrike" dirty="0">
                <a:effectLst/>
                <a:latin typeface="Arial" panose="020B0604020202020204" pitchFamily="34" charset="0"/>
                <a:ea typeface="Arial" panose="020B0604020202020204" pitchFamily="34" charset="0"/>
                <a:cs typeface="Arial" panose="020B0604020202020204" pitchFamily="34" charset="0"/>
              </a:rPr>
            </a:b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Challenge each child to now write a list of all the special things that his/her body can do. Encourage pupils to think of skills or traits that make them unique. Anticipated responses might include things like: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 can play [sport] well</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I can play the piano</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cs typeface="Arial" panose="020B0604020202020204" pitchFamily="34" charset="0"/>
              </a:rPr>
              <a:t>My voice lets me sing in the choir</a:t>
            </a:r>
          </a:p>
          <a:p>
            <a:pPr marL="628650" marR="0" lvl="1"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cs typeface="Arial" panose="020B0604020202020204" pitchFamily="34" charset="0"/>
              </a:rPr>
              <a:t>I give good hugs</a:t>
            </a:r>
          </a:p>
          <a:p>
            <a:pPr marL="0" marR="0" lvl="0" indent="0">
              <a:lnSpc>
                <a:spcPct val="115000"/>
              </a:lnSpc>
              <a:spcBef>
                <a:spcPts val="0"/>
              </a:spcBef>
              <a:spcAft>
                <a:spcPts val="0"/>
              </a:spcAft>
              <a:buFont typeface="Arial" panose="020B0604020202020204" pitchFamily="34" charset="0"/>
              <a:buNone/>
            </a:pP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4</a:t>
            </a:fld>
            <a:endParaRPr lang="en-US" dirty="0"/>
          </a:p>
        </p:txBody>
      </p:sp>
    </p:spTree>
    <p:extLst>
      <p:ext uri="{BB962C8B-B14F-4D97-AF65-F5344CB8AC3E}">
        <p14:creationId xmlns:p14="http://schemas.microsoft.com/office/powerpoint/2010/main" val="36437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endParaRPr lang="en-US" b="0" dirty="0"/>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Define body talk: Body talk is conversation about body shape, weight, or size.</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Remind pupils that body talk, even if it seems positive, can have negative effects on  body confidence. This is because the focus is on a person’s appearance instead of their abilities/function.</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In the following statements, have the class practice converting negative body talk statements into positive statements about function. There are suggested responses provided for each statement below and in the facilitation guide.</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Click to reveal the first example of body talk: ‘I feel fat’. Ask pupils to reframe the body talk to positive statements about body function.</a:t>
            </a:r>
          </a:p>
          <a:p>
            <a:pPr marL="628650" lvl="1" indent="-171450">
              <a:buFont typeface="Arial" panose="020B0604020202020204" pitchFamily="34" charset="0"/>
              <a:buChar char="•"/>
            </a:pPr>
            <a:r>
              <a:rPr lang="en-US" sz="1200" b="1" u="none" strike="noStrike" kern="1200" dirty="0">
                <a:solidFill>
                  <a:schemeClr val="tx1"/>
                </a:solidFill>
                <a:effectLst/>
                <a:latin typeface="+mn-lt"/>
                <a:ea typeface="+mn-ea"/>
                <a:cs typeface="+mn-cs"/>
              </a:rPr>
              <a:t>(Anticipated responses might include: ‘I appreciate that my body keeps going even when I am tired’; ‘I appreciate all the things my body lets me enjoy’; etc.)</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Click again to reveal the next example: ‘I don’t like the colour of my skin’. Ask pupils to reframe the negative body talk to positive statements about body function.</a:t>
            </a:r>
          </a:p>
          <a:p>
            <a:pPr marL="628650" lvl="1" indent="-171450">
              <a:buFont typeface="Arial" panose="020B0604020202020204" pitchFamily="34" charset="0"/>
              <a:buChar char="•"/>
            </a:pPr>
            <a:r>
              <a:rPr lang="en-US" sz="1200" b="1" u="none" strike="noStrike" kern="1200" dirty="0">
                <a:solidFill>
                  <a:schemeClr val="tx1"/>
                </a:solidFill>
                <a:effectLst/>
                <a:latin typeface="+mn-lt"/>
                <a:ea typeface="+mn-ea"/>
                <a:cs typeface="+mn-cs"/>
              </a:rPr>
              <a:t>(Anticipated responses might include: ‘It is amazing how my skin stretches and grows with my body’; ‘My colour of skin is a combination of my mum’s and dad’s skin </a:t>
            </a:r>
            <a:r>
              <a:rPr lang="en-GB" sz="1200" b="1" u="none" strike="noStrike" kern="1200" noProof="0" dirty="0">
                <a:solidFill>
                  <a:schemeClr val="tx1"/>
                </a:solidFill>
                <a:effectLst/>
                <a:latin typeface="+mn-lt"/>
                <a:ea typeface="+mn-ea"/>
                <a:cs typeface="+mn-cs"/>
              </a:rPr>
              <a:t>colours</a:t>
            </a:r>
            <a:r>
              <a:rPr lang="en-US" sz="1200" b="1" u="none" strike="noStrike" kern="1200" dirty="0">
                <a:solidFill>
                  <a:schemeClr val="tx1"/>
                </a:solidFill>
                <a:effectLst/>
                <a:latin typeface="+mn-lt"/>
                <a:ea typeface="+mn-ea"/>
                <a:cs typeface="+mn-cs"/>
              </a:rPr>
              <a:t>’; etc.)</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Click to reveal the next example: ‘My arms are weak’. Ask pupils to reframe the negative body talk to positive statements about body function. </a:t>
            </a:r>
          </a:p>
          <a:p>
            <a:pPr marL="628650" lvl="1" indent="-171450">
              <a:buFont typeface="Arial" panose="020B0604020202020204" pitchFamily="34" charset="0"/>
              <a:buChar char="•"/>
            </a:pPr>
            <a:r>
              <a:rPr lang="en-US" sz="1200" b="1" u="none" strike="noStrike" kern="1200" dirty="0">
                <a:solidFill>
                  <a:schemeClr val="tx1"/>
                </a:solidFill>
                <a:effectLst/>
                <a:latin typeface="+mn-lt"/>
                <a:ea typeface="+mn-ea"/>
                <a:cs typeface="+mn-cs"/>
              </a:rPr>
              <a:t>(Anticipated responses might include: ‘It is amazing that my arms allow me to play video games’; ‘My arms let me give warm hugs to my family’; etc.)</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Click to reveal the next example: ‘I feel too skinny’. Ask pupils to reframe the negative body talk to positive statements about body function.</a:t>
            </a:r>
          </a:p>
          <a:p>
            <a:pPr marL="628650" lvl="1" indent="-171450">
              <a:buFont typeface="Arial" panose="020B0604020202020204" pitchFamily="34" charset="0"/>
              <a:buChar char="•"/>
            </a:pPr>
            <a:r>
              <a:rPr lang="en-US" sz="1200" b="1" u="none" strike="noStrike" kern="1200" dirty="0">
                <a:solidFill>
                  <a:schemeClr val="tx1"/>
                </a:solidFill>
                <a:effectLst/>
                <a:latin typeface="+mn-lt"/>
                <a:ea typeface="+mn-ea"/>
                <a:cs typeface="+mn-cs"/>
              </a:rPr>
              <a:t>(Anticipated responses might include: ‘My body is growing and will change and evolve with puberty’; ‘It is amazing that my body lets me play (chess, sports, games, etc.)’; etc.)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Click to reveal the next example: ‘My tummy is big, I ate too much’. Challenge students to reframe the negative body talk to positive statements about body function.</a:t>
            </a:r>
          </a:p>
          <a:p>
            <a:pPr marL="628650" lvl="1" indent="-171450">
              <a:buFont typeface="Arial" panose="020B0604020202020204" pitchFamily="34" charset="0"/>
              <a:buChar char="•"/>
            </a:pPr>
            <a:r>
              <a:rPr lang="en-US" sz="1200" b="1" u="none" strike="noStrike" kern="1200" dirty="0">
                <a:solidFill>
                  <a:schemeClr val="tx1"/>
                </a:solidFill>
                <a:effectLst/>
                <a:latin typeface="+mn-lt"/>
                <a:ea typeface="+mn-ea"/>
                <a:cs typeface="+mn-cs"/>
              </a:rPr>
              <a:t>(Anticipated responses might include: ‘It is amazing how my body converts food to fuel’; ‘</a:t>
            </a:r>
            <a:r>
              <a:rPr lang="en-US" sz="1800" b="1" spc="-65" dirty="0">
                <a:solidFill>
                  <a:srgbClr val="231F20"/>
                </a:solidFill>
                <a:effectLst/>
                <a:latin typeface="Arial" panose="020B0604020202020204" pitchFamily="34" charset="0"/>
                <a:ea typeface="Arial" panose="020B0604020202020204" pitchFamily="34" charset="0"/>
              </a:rPr>
              <a:t>it is interesting to see the small changes in my body throughout the day</a:t>
            </a:r>
            <a:r>
              <a:rPr lang="en-US" sz="1200" b="1" u="none" strike="noStrike" kern="1200" spc="-65" dirty="0">
                <a:solidFill>
                  <a:schemeClr val="tx1"/>
                </a:solidFill>
                <a:effectLst/>
                <a:latin typeface="+mn-lt"/>
                <a:ea typeface="+mn-ea"/>
                <a:cs typeface="+mn-cs"/>
              </a:rPr>
              <a:t>’.</a:t>
            </a:r>
            <a:endParaRPr lang="en-US" sz="1200" b="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150FB2F-71EA-DA45-9639-0EE1B5989B31}" type="slidenum">
              <a:rPr lang="en-US" smtClean="0"/>
              <a:t>5</a:t>
            </a:fld>
            <a:endParaRPr lang="en-US" dirty="0"/>
          </a:p>
        </p:txBody>
      </p:sp>
    </p:spTree>
    <p:extLst>
      <p:ext uri="{BB962C8B-B14F-4D97-AF65-F5344CB8AC3E}">
        <p14:creationId xmlns:p14="http://schemas.microsoft.com/office/powerpoint/2010/main" val="240522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Teacher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Reflect with the class diverse ways to increase and maintain body confidence. What are some things they can say, think, or do to be more confident?</a:t>
            </a:r>
            <a:br>
              <a:rPr lang="en-US" sz="1100" u="none" strike="noStrike" kern="1200" dirty="0">
                <a:solidFill>
                  <a:schemeClr val="tx1"/>
                </a:solidFill>
                <a:effectLst/>
                <a:latin typeface="Arial" panose="020B0604020202020204" pitchFamily="34" charset="0"/>
                <a:ea typeface="+mn-ea"/>
                <a:cs typeface="Arial" panose="020B0604020202020204" pitchFamily="34" charset="0"/>
              </a:rPr>
            </a:b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6</a:t>
            </a:fld>
            <a:endParaRPr lang="en-US" dirty="0"/>
          </a:p>
        </p:txBody>
      </p:sp>
    </p:spTree>
    <p:extLst>
      <p:ext uri="{BB962C8B-B14F-4D97-AF65-F5344CB8AC3E}">
        <p14:creationId xmlns:p14="http://schemas.microsoft.com/office/powerpoint/2010/main" val="244393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Video Note:</a:t>
            </a:r>
            <a:endParaRPr 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If a Security Warning about external media appears, </a:t>
            </a:r>
            <a:r>
              <a:rPr lang="en-US" sz="1100" b="1" dirty="0">
                <a:latin typeface="Arial" panose="020B0604020202020204" pitchFamily="34" charset="0"/>
                <a:cs typeface="Arial" panose="020B0604020202020204" pitchFamily="34" charset="0"/>
              </a:rPr>
              <a:t>click Enable Content</a:t>
            </a:r>
            <a:r>
              <a:rPr lang="en-US" sz="1100" dirty="0">
                <a:latin typeface="Arial" panose="020B0604020202020204" pitchFamily="34" charset="0"/>
                <a:cs typeface="Arial" panose="020B0604020202020204" pitchFamily="34" charset="0"/>
              </a:rPr>
              <a:t>. This will allow the videos to play.</a:t>
            </a: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Tell pupils that one thing that can damage their body confidence is teasing and bullying. </a:t>
            </a:r>
          </a:p>
          <a:p>
            <a:pPr marL="0" indent="0">
              <a:buFont typeface="Arial" panose="020B0604020202020204" pitchFamily="34" charset="0"/>
              <a:buNone/>
            </a:pP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Click to show the video </a:t>
            </a:r>
            <a:r>
              <a:rPr lang="en-US" sz="1100" b="1" i="1" u="none" strike="noStrike" kern="1200" dirty="0">
                <a:solidFill>
                  <a:schemeClr val="tx1"/>
                </a:solidFill>
                <a:effectLst/>
                <a:latin typeface="Arial" panose="020B0604020202020204" pitchFamily="34" charset="0"/>
                <a:ea typeface="+mn-ea"/>
                <a:cs typeface="Arial" panose="020B0604020202020204" pitchFamily="34" charset="0"/>
              </a:rPr>
              <a:t>Teasing and Bullying</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a:t>
            </a:r>
          </a:p>
          <a:p>
            <a:pPr marL="0" indent="0">
              <a:buFont typeface="Arial" panose="020B0604020202020204" pitchFamily="34" charset="0"/>
              <a:buNone/>
            </a:pP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Lead a discussion using the following as a guide:</a:t>
            </a:r>
          </a:p>
          <a:p>
            <a:pPr marL="628650" lvl="1"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Have you ever been teased because of the way you look?</a:t>
            </a:r>
          </a:p>
          <a:p>
            <a:pPr marL="628650" lvl="1"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Have you ever teased someone else because of the way they look?</a:t>
            </a:r>
          </a:p>
          <a:p>
            <a:pPr marL="628650" lvl="1"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Why do you think people tease others? </a:t>
            </a:r>
            <a:endParaRPr lang="en-US" sz="1100" b="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7</a:t>
            </a:fld>
            <a:endParaRPr lang="en-US" dirty="0"/>
          </a:p>
        </p:txBody>
      </p:sp>
    </p:spTree>
    <p:extLst>
      <p:ext uri="{BB962C8B-B14F-4D97-AF65-F5344CB8AC3E}">
        <p14:creationId xmlns:p14="http://schemas.microsoft.com/office/powerpoint/2010/main" val="269649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teacher Notes:</a:t>
            </a:r>
            <a:endParaRPr lang="en-US" sz="11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Explain to pupils that there is a difference between teasing and bullying.</a:t>
            </a:r>
          </a:p>
          <a:p>
            <a:pPr marL="628650" lvl="1" indent="-171450">
              <a:buFont typeface="Arial" panose="020B0604020202020204" pitchFamily="34" charset="0"/>
              <a:buChar char="•"/>
            </a:pPr>
            <a:r>
              <a:rPr lang="en-US" sz="1100" b="1" u="none" strike="noStrike" kern="1200" dirty="0">
                <a:solidFill>
                  <a:schemeClr val="tx1"/>
                </a:solidFill>
                <a:effectLst/>
                <a:latin typeface="Arial" panose="020B0604020202020204" pitchFamily="34" charset="0"/>
                <a:ea typeface="+mn-ea"/>
                <a:cs typeface="Arial" panose="020B0604020202020204" pitchFamily="34" charset="0"/>
              </a:rPr>
              <a:t>TEASING: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making fun of someone; can lead to similar outcomes as bullying </a:t>
            </a:r>
          </a:p>
          <a:p>
            <a:pPr marL="628650" lvl="1" indent="-171450">
              <a:buFont typeface="Arial" panose="020B0604020202020204" pitchFamily="34" charset="0"/>
              <a:buChar char="•"/>
            </a:pPr>
            <a:r>
              <a:rPr lang="en-US" sz="1100" b="1" u="none" strike="noStrike" kern="1200" dirty="0">
                <a:solidFill>
                  <a:schemeClr val="tx1"/>
                </a:solidFill>
                <a:effectLst/>
                <a:latin typeface="Arial" panose="020B0604020202020204" pitchFamily="34" charset="0"/>
                <a:ea typeface="+mn-ea"/>
                <a:cs typeface="Arial" panose="020B0604020202020204" pitchFamily="34" charset="0"/>
              </a:rPr>
              <a:t>BULLYING: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repeated, unwanted, and aggressive behavior that includes a real or perceived power imbalance</a:t>
            </a:r>
            <a:br>
              <a:rPr lang="en-US" sz="1100" u="none" strike="noStrike" kern="1200" dirty="0">
                <a:solidFill>
                  <a:schemeClr val="tx1"/>
                </a:solidFill>
                <a:effectLst/>
                <a:latin typeface="Arial" panose="020B0604020202020204" pitchFamily="34" charset="0"/>
                <a:ea typeface="+mn-ea"/>
                <a:cs typeface="Arial" panose="020B0604020202020204" pitchFamily="34" charset="0"/>
              </a:rPr>
            </a:b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100" u="none" strike="noStrike" kern="1200" dirty="0">
                <a:solidFill>
                  <a:schemeClr val="tx1"/>
                </a:solidFill>
                <a:effectLst/>
                <a:latin typeface="Arial" panose="020B0604020202020204" pitchFamily="34" charset="0"/>
                <a:ea typeface="+mn-ea"/>
                <a:cs typeface="Arial" panose="020B0604020202020204" pitchFamily="34" charset="0"/>
              </a:rPr>
              <a:t>Remind pupils that not all teasing is bad, but when it is done over and over again or is meant to hurt someone, it can become bullying.</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150FB2F-71EA-DA45-9639-0EE1B5989B31}" type="slidenum">
              <a:rPr lang="en-US" smtClean="0"/>
              <a:t>8</a:t>
            </a:fld>
            <a:endParaRPr lang="en-US" dirty="0"/>
          </a:p>
        </p:txBody>
      </p:sp>
    </p:spTree>
    <p:extLst>
      <p:ext uri="{BB962C8B-B14F-4D97-AF65-F5344CB8AC3E}">
        <p14:creationId xmlns:p14="http://schemas.microsoft.com/office/powerpoint/2010/main" val="35364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5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191935"/>
            <a:ext cx="8017932" cy="4503185"/>
          </a:xfrm>
          <a:noFill/>
        </p:spPr>
        <p:txBody>
          <a:bodyPr anchor="t">
            <a:normAutofit/>
          </a:bodyPr>
          <a:lstStyle>
            <a:lvl1pPr algn="l">
              <a:defRPr sz="4800" b="0">
                <a:solidFill>
                  <a:srgbClr val="0084D4"/>
                </a:solidFill>
              </a:defRPr>
            </a:lvl1pPr>
          </a:lstStyle>
          <a:p>
            <a:r>
              <a:rPr lang="en-US" dirty="0"/>
              <a:t>Click to edit Master title style</a:t>
            </a:r>
          </a:p>
        </p:txBody>
      </p:sp>
      <p:sp>
        <p:nvSpPr>
          <p:cNvPr id="3" name="Subtitle 2"/>
          <p:cNvSpPr>
            <a:spLocks noGrp="1"/>
          </p:cNvSpPr>
          <p:nvPr>
            <p:ph type="subTitle" idx="1"/>
          </p:nvPr>
        </p:nvSpPr>
        <p:spPr>
          <a:xfrm>
            <a:off x="457201" y="411577"/>
            <a:ext cx="8017931" cy="502823"/>
          </a:xfrm>
        </p:spPr>
        <p:txBody>
          <a:bodyPr>
            <a:noAutofit/>
          </a:bodyPr>
          <a:lstStyle>
            <a:lvl1pPr marL="0" indent="0" algn="l">
              <a:buNone/>
              <a:defRPr sz="3600" b="1">
                <a:solidFill>
                  <a:srgbClr val="002C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7475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5769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teven Univer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825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7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37F581-B7A6-844C-99B4-88C38C0F150D}"/>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22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53331"/>
            <a:ext cx="771312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79F9406-6584-0942-87AE-FB8E4F73DABC}"/>
              </a:ext>
            </a:extLst>
          </p:cNvPr>
          <p:cNvCxnSpPr/>
          <p:nvPr userDrawn="1"/>
        </p:nvCxnSpPr>
        <p:spPr>
          <a:xfrm>
            <a:off x="711236" y="6164977"/>
            <a:ext cx="0" cy="40948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49232F2-2852-9148-8945-5FA120EBAE8C}"/>
              </a:ext>
            </a:extLst>
          </p:cNvPr>
          <p:cNvSpPr txBox="1"/>
          <p:nvPr userDrawn="1"/>
        </p:nvSpPr>
        <p:spPr>
          <a:xfrm>
            <a:off x="176225" y="6238129"/>
            <a:ext cx="375920" cy="246221"/>
          </a:xfrm>
          <a:prstGeom prst="rect">
            <a:avLst/>
          </a:prstGeom>
          <a:noFill/>
        </p:spPr>
        <p:txBody>
          <a:bodyPr wrap="square" rtlCol="0">
            <a:spAutoFit/>
          </a:bodyPr>
          <a:lstStyle/>
          <a:p>
            <a:pPr algn="r"/>
            <a:fld id="{AE97281F-8489-2C49-9B4F-A9A0E789A564}" type="slidenum">
              <a:rPr lang="en-US" sz="1000" b="0" i="0" smtClean="0">
                <a:solidFill>
                  <a:schemeClr val="tx1"/>
                </a:solidFill>
                <a:latin typeface="Arial" panose="020B0604020202020204" pitchFamily="34" charset="0"/>
                <a:ea typeface="DIN 2014 Bold" panose="020B0504020202020204" pitchFamily="34" charset="77"/>
                <a:cs typeface="Arial" panose="020B0604020202020204" pitchFamily="34" charset="0"/>
              </a:rPr>
              <a:pPr algn="r"/>
              <a:t>‹#›</a:t>
            </a:fld>
            <a:endParaRPr lang="en-US" sz="1000" b="0" i="0" dirty="0">
              <a:solidFill>
                <a:schemeClr val="tx1"/>
              </a:solidFill>
              <a:latin typeface="Arial" panose="020B0604020202020204" pitchFamily="34" charset="0"/>
              <a:ea typeface="DIN 2014 Bold" panose="020B0504020202020204" pitchFamily="34" charset="77"/>
              <a:cs typeface="Arial" panose="020B0604020202020204" pitchFamily="34" charset="0"/>
            </a:endParaRPr>
          </a:p>
        </p:txBody>
      </p:sp>
      <p:sp>
        <p:nvSpPr>
          <p:cNvPr id="10" name="Rectangle 9">
            <a:extLst>
              <a:ext uri="{FF2B5EF4-FFF2-40B4-BE49-F238E27FC236}">
                <a16:creationId xmlns:a16="http://schemas.microsoft.com/office/drawing/2014/main" id="{9CBBE58F-3D4F-7A4B-B37D-CE4C89B593C9}"/>
              </a:ext>
            </a:extLst>
          </p:cNvPr>
          <p:cNvSpPr/>
          <p:nvPr userDrawn="1"/>
        </p:nvSpPr>
        <p:spPr>
          <a:xfrm>
            <a:off x="4647126" y="6358618"/>
            <a:ext cx="4245341" cy="20005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dirty="0">
                <a:solidFill>
                  <a:srgbClr val="221E1F"/>
                </a:solidFill>
                <a:effectLst/>
                <a:latin typeface="Arial" panose="020B0604020202020204" pitchFamily="34" charset="0"/>
                <a:cs typeface="Arial" panose="020B0604020202020204" pitchFamily="34" charset="0"/>
              </a:rPr>
              <a:t>Copyright © 2020 Discovery Education. All rights reserved. Discovery Education, Inc.</a:t>
            </a:r>
          </a:p>
        </p:txBody>
      </p:sp>
      <p:sp>
        <p:nvSpPr>
          <p:cNvPr id="2" name="Title Placeholder 1"/>
          <p:cNvSpPr>
            <a:spLocks noGrp="1"/>
          </p:cNvSpPr>
          <p:nvPr>
            <p:ph type="title"/>
          </p:nvPr>
        </p:nvSpPr>
        <p:spPr>
          <a:xfrm>
            <a:off x="457199" y="365126"/>
            <a:ext cx="7713121" cy="678483"/>
          </a:xfrm>
          <a:prstGeom prst="rect">
            <a:avLst/>
          </a:prstGeom>
          <a:noFill/>
        </p:spPr>
        <p:txBody>
          <a:bodyPr vert="horz" lIns="91440" tIns="45720" rIns="91440" bIns="45720" rtlCol="0" anchor="ctr">
            <a:normAutofit/>
          </a:bodyPr>
          <a:lstStyle/>
          <a:p>
            <a:r>
              <a:rPr lang="en-US" dirty="0"/>
              <a:t>Click to edit Master title style</a:t>
            </a:r>
          </a:p>
        </p:txBody>
      </p:sp>
      <p:pic>
        <p:nvPicPr>
          <p:cNvPr id="22" name="Picture 21">
            <a:extLst>
              <a:ext uri="{FF2B5EF4-FFF2-40B4-BE49-F238E27FC236}">
                <a16:creationId xmlns:a16="http://schemas.microsoft.com/office/drawing/2014/main" id="{EB8838F9-3FEC-5546-85D8-616EC622D958}"/>
              </a:ext>
            </a:extLst>
          </p:cNvPr>
          <p:cNvPicPr>
            <a:picLocks noChangeAspect="1"/>
          </p:cNvPicPr>
          <p:nvPr userDrawn="1"/>
        </p:nvPicPr>
        <p:blipFill>
          <a:blip r:embed="rId8"/>
          <a:stretch>
            <a:fillRect/>
          </a:stretch>
        </p:blipFill>
        <p:spPr>
          <a:xfrm>
            <a:off x="317500" y="5837130"/>
            <a:ext cx="8516257" cy="85775"/>
          </a:xfrm>
          <a:prstGeom prst="rect">
            <a:avLst/>
          </a:prstGeom>
        </p:spPr>
      </p:pic>
      <p:pic>
        <p:nvPicPr>
          <p:cNvPr id="15" name="Graphic 14">
            <a:extLst>
              <a:ext uri="{FF2B5EF4-FFF2-40B4-BE49-F238E27FC236}">
                <a16:creationId xmlns:a16="http://schemas.microsoft.com/office/drawing/2014/main" id="{EBAE3190-9A18-D14F-B00B-0CED68AE90C4}"/>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7993073" y="365126"/>
            <a:ext cx="693728" cy="419128"/>
          </a:xfrm>
          <a:prstGeom prst="rect">
            <a:avLst/>
          </a:prstGeom>
        </p:spPr>
      </p:pic>
      <p:pic>
        <p:nvPicPr>
          <p:cNvPr id="13" name="Picture 12">
            <a:extLst>
              <a:ext uri="{FF2B5EF4-FFF2-40B4-BE49-F238E27FC236}">
                <a16:creationId xmlns:a16="http://schemas.microsoft.com/office/drawing/2014/main" id="{1CB437F8-331D-6745-9BC6-F6D33061EE05}"/>
              </a:ext>
            </a:extLst>
          </p:cNvPr>
          <p:cNvPicPr>
            <a:picLocks noChangeAspect="1"/>
          </p:cNvPicPr>
          <p:nvPr userDrawn="1"/>
        </p:nvPicPr>
        <p:blipFill>
          <a:blip r:embed="rId11"/>
          <a:stretch>
            <a:fillRect/>
          </a:stretch>
        </p:blipFill>
        <p:spPr>
          <a:xfrm>
            <a:off x="1821876" y="6255491"/>
            <a:ext cx="985593" cy="229972"/>
          </a:xfrm>
          <a:prstGeom prst="rect">
            <a:avLst/>
          </a:prstGeom>
        </p:spPr>
      </p:pic>
      <p:pic>
        <p:nvPicPr>
          <p:cNvPr id="14" name="Picture 13">
            <a:extLst>
              <a:ext uri="{FF2B5EF4-FFF2-40B4-BE49-F238E27FC236}">
                <a16:creationId xmlns:a16="http://schemas.microsoft.com/office/drawing/2014/main" id="{8C537D8E-C26C-784F-8DE6-7B6EA4E00161}"/>
              </a:ext>
            </a:extLst>
          </p:cNvPr>
          <p:cNvPicPr>
            <a:picLocks noChangeAspect="1"/>
          </p:cNvPicPr>
          <p:nvPr userDrawn="1"/>
        </p:nvPicPr>
        <p:blipFill>
          <a:blip r:embed="rId12"/>
          <a:stretch>
            <a:fillRect/>
          </a:stretch>
        </p:blipFill>
        <p:spPr>
          <a:xfrm>
            <a:off x="931557" y="6106666"/>
            <a:ext cx="773236" cy="527621"/>
          </a:xfrm>
          <a:prstGeom prst="rect">
            <a:avLst/>
          </a:prstGeom>
        </p:spPr>
      </p:pic>
      <p:pic>
        <p:nvPicPr>
          <p:cNvPr id="19" name="Picture 18">
            <a:extLst>
              <a:ext uri="{FF2B5EF4-FFF2-40B4-BE49-F238E27FC236}">
                <a16:creationId xmlns:a16="http://schemas.microsoft.com/office/drawing/2014/main" id="{4031B7ED-4B74-1A49-893D-C0774581EDD5}"/>
              </a:ext>
            </a:extLst>
          </p:cNvPr>
          <p:cNvPicPr>
            <a:picLocks noChangeAspect="1"/>
          </p:cNvPicPr>
          <p:nvPr userDrawn="1"/>
        </p:nvPicPr>
        <p:blipFill>
          <a:blip r:embed="rId13"/>
          <a:stretch>
            <a:fillRect/>
          </a:stretch>
        </p:blipFill>
        <p:spPr>
          <a:xfrm>
            <a:off x="2907740" y="6142820"/>
            <a:ext cx="896556" cy="427405"/>
          </a:xfrm>
          <a:prstGeom prst="rect">
            <a:avLst/>
          </a:prstGeom>
        </p:spPr>
      </p:pic>
    </p:spTree>
    <p:extLst>
      <p:ext uri="{BB962C8B-B14F-4D97-AF65-F5344CB8AC3E}">
        <p14:creationId xmlns:p14="http://schemas.microsoft.com/office/powerpoint/2010/main" val="269348646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6" r:id="rId3"/>
    <p:sldLayoutId id="2147483668" r:id="rId4"/>
    <p:sldLayoutId id="2147483667" r:id="rId5"/>
    <p:sldLayoutId id="2147483669" r:id="rId6"/>
  </p:sldLayoutIdLst>
  <p:hf hdr="0" ftr="0" dt="0"/>
  <p:txStyles>
    <p:titleStyle>
      <a:lvl1pPr algn="l" defTabSz="914400" rtl="0" eaLnBrk="1" latinLnBrk="0" hangingPunct="1">
        <a:lnSpc>
          <a:spcPct val="90000"/>
        </a:lnSpc>
        <a:spcBef>
          <a:spcPct val="0"/>
        </a:spcBef>
        <a:buNone/>
        <a:defRPr sz="3600" b="1" i="0" kern="1200">
          <a:solidFill>
            <a:srgbClr val="002C5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C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C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C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C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8u1CgKcx9L4?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vxwqcEZHHTM?feature=oembed"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F764E-2FCE-F047-86CD-74BDFB2E33D9}"/>
              </a:ext>
            </a:extLst>
          </p:cNvPr>
          <p:cNvSpPr/>
          <p:nvPr/>
        </p:nvSpPr>
        <p:spPr>
          <a:xfrm rot="19401884">
            <a:off x="-1061471" y="1017362"/>
            <a:ext cx="1942024" cy="19808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8" name="Triangle 7">
            <a:extLst>
              <a:ext uri="{FF2B5EF4-FFF2-40B4-BE49-F238E27FC236}">
                <a16:creationId xmlns:a16="http://schemas.microsoft.com/office/drawing/2014/main" id="{65EF8D77-8D09-D049-86F5-0F269331275E}"/>
              </a:ext>
            </a:extLst>
          </p:cNvPr>
          <p:cNvSpPr/>
          <p:nvPr/>
        </p:nvSpPr>
        <p:spPr>
          <a:xfrm rot="1980211">
            <a:off x="7519407" y="1320010"/>
            <a:ext cx="1608666" cy="1375509"/>
          </a:xfrm>
          <a:prstGeom prst="triangle">
            <a:avLst>
              <a:gd name="adj" fmla="val 679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1C1BCEE-9955-0F4B-AE33-677BD9ACF970}"/>
              </a:ext>
            </a:extLst>
          </p:cNvPr>
          <p:cNvPicPr>
            <a:picLocks noChangeAspect="1"/>
          </p:cNvPicPr>
          <p:nvPr/>
        </p:nvPicPr>
        <p:blipFill>
          <a:blip r:embed="rId3"/>
          <a:stretch>
            <a:fillRect/>
          </a:stretch>
        </p:blipFill>
        <p:spPr>
          <a:xfrm rot="2152738">
            <a:off x="8267088" y="2142264"/>
            <a:ext cx="1259770" cy="1238050"/>
          </a:xfrm>
          <a:prstGeom prst="rect">
            <a:avLst/>
          </a:prstGeom>
        </p:spPr>
      </p:pic>
      <p:pic>
        <p:nvPicPr>
          <p:cNvPr id="18" name="Graphic 17">
            <a:extLst>
              <a:ext uri="{FF2B5EF4-FFF2-40B4-BE49-F238E27FC236}">
                <a16:creationId xmlns:a16="http://schemas.microsoft.com/office/drawing/2014/main" id="{79758638-3EA6-7048-83CF-B81BEDC35D1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72373" y="1281192"/>
            <a:ext cx="3695699" cy="2232818"/>
          </a:xfrm>
          <a:prstGeom prst="rect">
            <a:avLst/>
          </a:prstGeom>
        </p:spPr>
      </p:pic>
      <p:sp>
        <p:nvSpPr>
          <p:cNvPr id="22" name="Rectangle 21">
            <a:extLst>
              <a:ext uri="{FF2B5EF4-FFF2-40B4-BE49-F238E27FC236}">
                <a16:creationId xmlns:a16="http://schemas.microsoft.com/office/drawing/2014/main" id="{92A2AB3E-490B-3249-AD0A-AA43DC60FC09}"/>
              </a:ext>
            </a:extLst>
          </p:cNvPr>
          <p:cNvSpPr/>
          <p:nvPr/>
        </p:nvSpPr>
        <p:spPr>
          <a:xfrm>
            <a:off x="635641" y="3581309"/>
            <a:ext cx="3695699" cy="584775"/>
          </a:xfrm>
          <a:prstGeom prst="rect">
            <a:avLst/>
          </a:prstGeom>
        </p:spPr>
        <p:txBody>
          <a:bodyPr wrap="square">
            <a:spAutoFit/>
          </a:bodyPr>
          <a:lstStyle/>
          <a:p>
            <a:r>
              <a:rPr lang="en-US" sz="3200" b="1" dirty="0">
                <a:solidFill>
                  <a:schemeClr val="accent1"/>
                </a:solidFill>
                <a:latin typeface="Arial" panose="020B0604020202020204" pitchFamily="34" charset="0"/>
                <a:cs typeface="Arial" panose="020B0604020202020204" pitchFamily="34" charset="0"/>
              </a:rPr>
              <a:t>Digital Lesson #2</a:t>
            </a:r>
          </a:p>
        </p:txBody>
      </p:sp>
      <p:sp>
        <p:nvSpPr>
          <p:cNvPr id="23" name="Rectangle 22">
            <a:extLst>
              <a:ext uri="{FF2B5EF4-FFF2-40B4-BE49-F238E27FC236}">
                <a16:creationId xmlns:a16="http://schemas.microsoft.com/office/drawing/2014/main" id="{9CAB5EE0-4290-F545-A72F-3A32DD27E78C}"/>
              </a:ext>
            </a:extLst>
          </p:cNvPr>
          <p:cNvSpPr/>
          <p:nvPr/>
        </p:nvSpPr>
        <p:spPr>
          <a:xfrm>
            <a:off x="635642" y="4081379"/>
            <a:ext cx="3675108" cy="369332"/>
          </a:xfrm>
          <a:prstGeom prst="rect">
            <a:avLst/>
          </a:prstGeom>
        </p:spPr>
        <p:txBody>
          <a:bodyPr wrap="square">
            <a:spAutoFit/>
          </a:bodyPr>
          <a:lstStyle/>
          <a:p>
            <a:r>
              <a:rPr lang="en-US" dirty="0">
                <a:solidFill>
                  <a:schemeClr val="accent3"/>
                </a:solidFill>
              </a:rPr>
              <a:t>Tool to Build Up Body Confidence </a:t>
            </a:r>
          </a:p>
        </p:txBody>
      </p:sp>
      <p:grpSp>
        <p:nvGrpSpPr>
          <p:cNvPr id="3" name="Group 2">
            <a:extLst>
              <a:ext uri="{FF2B5EF4-FFF2-40B4-BE49-F238E27FC236}">
                <a16:creationId xmlns:a16="http://schemas.microsoft.com/office/drawing/2014/main" id="{6E5F0EE9-F691-5D42-98F3-C30BE7E1FBD7}"/>
              </a:ext>
            </a:extLst>
          </p:cNvPr>
          <p:cNvGrpSpPr/>
          <p:nvPr/>
        </p:nvGrpSpPr>
        <p:grpSpPr>
          <a:xfrm>
            <a:off x="772183" y="408738"/>
            <a:ext cx="3656942" cy="664863"/>
            <a:chOff x="772183" y="408738"/>
            <a:chExt cx="3656942" cy="664863"/>
          </a:xfrm>
        </p:grpSpPr>
        <p:pic>
          <p:nvPicPr>
            <p:cNvPr id="20" name="Picture 19">
              <a:extLst>
                <a:ext uri="{FF2B5EF4-FFF2-40B4-BE49-F238E27FC236}">
                  <a16:creationId xmlns:a16="http://schemas.microsoft.com/office/drawing/2014/main" id="{5CFCCA62-D2B6-7A4C-8E7F-A361772F345D}"/>
                </a:ext>
              </a:extLst>
            </p:cNvPr>
            <p:cNvPicPr>
              <a:picLocks noChangeAspect="1"/>
            </p:cNvPicPr>
            <p:nvPr/>
          </p:nvPicPr>
          <p:blipFill>
            <a:blip r:embed="rId6"/>
            <a:stretch>
              <a:fillRect/>
            </a:stretch>
          </p:blipFill>
          <p:spPr>
            <a:xfrm>
              <a:off x="1894088" y="596274"/>
              <a:ext cx="1241961" cy="289791"/>
            </a:xfrm>
            <a:prstGeom prst="rect">
              <a:avLst/>
            </a:prstGeom>
          </p:spPr>
        </p:pic>
        <p:pic>
          <p:nvPicPr>
            <p:cNvPr id="21" name="Picture 20">
              <a:extLst>
                <a:ext uri="{FF2B5EF4-FFF2-40B4-BE49-F238E27FC236}">
                  <a16:creationId xmlns:a16="http://schemas.microsoft.com/office/drawing/2014/main" id="{2D910CEB-9FF0-EA48-A49D-5BA111ED68F7}"/>
                </a:ext>
              </a:extLst>
            </p:cNvPr>
            <p:cNvPicPr>
              <a:picLocks noChangeAspect="1"/>
            </p:cNvPicPr>
            <p:nvPr/>
          </p:nvPicPr>
          <p:blipFill>
            <a:blip r:embed="rId7"/>
            <a:stretch>
              <a:fillRect/>
            </a:stretch>
          </p:blipFill>
          <p:spPr>
            <a:xfrm>
              <a:off x="772183" y="408738"/>
              <a:ext cx="974367" cy="664863"/>
            </a:xfrm>
            <a:prstGeom prst="rect">
              <a:avLst/>
            </a:prstGeom>
          </p:spPr>
        </p:pic>
        <p:pic>
          <p:nvPicPr>
            <p:cNvPr id="25" name="Picture 24">
              <a:extLst>
                <a:ext uri="{FF2B5EF4-FFF2-40B4-BE49-F238E27FC236}">
                  <a16:creationId xmlns:a16="http://schemas.microsoft.com/office/drawing/2014/main" id="{5CDAD11C-E319-0D4C-9CF9-79BEC9C6EB5B}"/>
                </a:ext>
              </a:extLst>
            </p:cNvPr>
            <p:cNvPicPr>
              <a:picLocks noChangeAspect="1"/>
            </p:cNvPicPr>
            <p:nvPr/>
          </p:nvPicPr>
          <p:blipFill>
            <a:blip r:embed="rId8"/>
            <a:stretch>
              <a:fillRect/>
            </a:stretch>
          </p:blipFill>
          <p:spPr>
            <a:xfrm>
              <a:off x="3262401" y="436677"/>
              <a:ext cx="1166724" cy="556199"/>
            </a:xfrm>
            <a:prstGeom prst="rect">
              <a:avLst/>
            </a:prstGeom>
          </p:spPr>
        </p:pic>
      </p:grpSp>
      <p:pic>
        <p:nvPicPr>
          <p:cNvPr id="26" name="Picture 25">
            <a:extLst>
              <a:ext uri="{FF2B5EF4-FFF2-40B4-BE49-F238E27FC236}">
                <a16:creationId xmlns:a16="http://schemas.microsoft.com/office/drawing/2014/main" id="{CB3ABF02-F936-C546-BF0A-D38A9E3F7BB2}"/>
              </a:ext>
            </a:extLst>
          </p:cNvPr>
          <p:cNvPicPr>
            <a:picLocks noChangeAspect="1"/>
          </p:cNvPicPr>
          <p:nvPr/>
        </p:nvPicPr>
        <p:blipFill>
          <a:blip r:embed="rId9"/>
          <a:srcRect/>
          <a:stretch/>
        </p:blipFill>
        <p:spPr>
          <a:xfrm flipH="1">
            <a:off x="4946741" y="2998687"/>
            <a:ext cx="2841650" cy="3450575"/>
          </a:xfrm>
          <a:prstGeom prst="rect">
            <a:avLst/>
          </a:prstGeom>
        </p:spPr>
      </p:pic>
      <p:pic>
        <p:nvPicPr>
          <p:cNvPr id="29" name="Picture 28">
            <a:extLst>
              <a:ext uri="{FF2B5EF4-FFF2-40B4-BE49-F238E27FC236}">
                <a16:creationId xmlns:a16="http://schemas.microsoft.com/office/drawing/2014/main" id="{E41FE5A9-24B0-3A47-9710-7E03761C1354}"/>
              </a:ext>
            </a:extLst>
          </p:cNvPr>
          <p:cNvPicPr>
            <a:picLocks noChangeAspect="1"/>
          </p:cNvPicPr>
          <p:nvPr/>
        </p:nvPicPr>
        <p:blipFill>
          <a:blip r:embed="rId10"/>
          <a:srcRect/>
          <a:stretch/>
        </p:blipFill>
        <p:spPr>
          <a:xfrm>
            <a:off x="6327863" y="590441"/>
            <a:ext cx="2098314" cy="2098314"/>
          </a:xfrm>
          <a:prstGeom prst="rect">
            <a:avLst/>
          </a:prstGeom>
        </p:spPr>
      </p:pic>
    </p:spTree>
    <p:extLst>
      <p:ext uri="{BB962C8B-B14F-4D97-AF65-F5344CB8AC3E}">
        <p14:creationId xmlns:p14="http://schemas.microsoft.com/office/powerpoint/2010/main" val="355501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30F3-E47F-0246-87E8-C739592F8EC7}"/>
              </a:ext>
            </a:extLst>
          </p:cNvPr>
          <p:cNvSpPr>
            <a:spLocks noGrp="1"/>
          </p:cNvSpPr>
          <p:nvPr>
            <p:ph type="title"/>
          </p:nvPr>
        </p:nvSpPr>
        <p:spPr>
          <a:xfrm>
            <a:off x="457199" y="336551"/>
            <a:ext cx="6249863" cy="1189690"/>
          </a:xfrm>
        </p:spPr>
        <p:txBody>
          <a:bodyPr/>
          <a:lstStyle/>
          <a:p>
            <a:r>
              <a:rPr lang="en-US" dirty="0"/>
              <a:t>Bullying and Teasing Related to Weight</a:t>
            </a:r>
          </a:p>
        </p:txBody>
      </p:sp>
      <p:sp>
        <p:nvSpPr>
          <p:cNvPr id="3" name="Content Placeholder 2">
            <a:extLst>
              <a:ext uri="{FF2B5EF4-FFF2-40B4-BE49-F238E27FC236}">
                <a16:creationId xmlns:a16="http://schemas.microsoft.com/office/drawing/2014/main" id="{7BA24596-F803-1445-ABDA-BAF10106DACB}"/>
              </a:ext>
            </a:extLst>
          </p:cNvPr>
          <p:cNvSpPr>
            <a:spLocks noGrp="1"/>
          </p:cNvSpPr>
          <p:nvPr>
            <p:ph idx="1"/>
          </p:nvPr>
        </p:nvSpPr>
        <p:spPr>
          <a:xfrm>
            <a:off x="457200" y="1582710"/>
            <a:ext cx="5733564" cy="3919694"/>
          </a:xfrm>
        </p:spPr>
        <p:txBody>
          <a:bodyPr>
            <a:normAutofit/>
          </a:bodyPr>
          <a:lstStyle/>
          <a:p>
            <a:pPr>
              <a:spcAft>
                <a:spcPts val="1200"/>
              </a:spcAft>
            </a:pPr>
            <a:r>
              <a:rPr lang="en-US" sz="2800" b="1" dirty="0"/>
              <a:t>Bullying and teasing related to weight: </a:t>
            </a:r>
            <a:r>
              <a:rPr lang="en-GB" sz="2800" dirty="0"/>
              <a:t>when a child teases or hurts another child because of how they look or their weight.</a:t>
            </a:r>
            <a:endParaRPr lang="en-GB" sz="2600" dirty="0"/>
          </a:p>
          <a:p>
            <a:pPr>
              <a:spcBef>
                <a:spcPts val="500"/>
              </a:spcBef>
            </a:pPr>
            <a:r>
              <a:rPr lang="en-US" sz="2800" b="1" dirty="0">
                <a:solidFill>
                  <a:srgbClr val="E77A22"/>
                </a:solidFill>
              </a:rPr>
              <a:t>Victims are more likely to:</a:t>
            </a:r>
          </a:p>
          <a:p>
            <a:pPr lvl="1"/>
            <a:r>
              <a:rPr lang="en-US" sz="2600" dirty="0">
                <a:solidFill>
                  <a:srgbClr val="E77A22"/>
                </a:solidFill>
              </a:rPr>
              <a:t>Feel sad or nervous a lot</a:t>
            </a:r>
          </a:p>
          <a:p>
            <a:pPr lvl="1"/>
            <a:r>
              <a:rPr lang="en-US" sz="2600" dirty="0">
                <a:solidFill>
                  <a:srgbClr val="E77A22"/>
                </a:solidFill>
              </a:rPr>
              <a:t>Dislike how they look </a:t>
            </a:r>
          </a:p>
          <a:p>
            <a:pPr lvl="1"/>
            <a:r>
              <a:rPr lang="en-US" sz="2600" dirty="0">
                <a:solidFill>
                  <a:srgbClr val="E77A22"/>
                </a:solidFill>
              </a:rPr>
              <a:t>Have low self-esteem</a:t>
            </a:r>
          </a:p>
        </p:txBody>
      </p:sp>
      <p:pic>
        <p:nvPicPr>
          <p:cNvPr id="9" name="Picture 8">
            <a:extLst>
              <a:ext uri="{FF2B5EF4-FFF2-40B4-BE49-F238E27FC236}">
                <a16:creationId xmlns:a16="http://schemas.microsoft.com/office/drawing/2014/main" id="{D8C4B632-0441-964C-BD89-C42A4AC6A48C}"/>
              </a:ext>
            </a:extLst>
          </p:cNvPr>
          <p:cNvPicPr>
            <a:picLocks noChangeAspect="1"/>
          </p:cNvPicPr>
          <p:nvPr/>
        </p:nvPicPr>
        <p:blipFill>
          <a:blip r:embed="rId3"/>
          <a:srcRect/>
          <a:stretch/>
        </p:blipFill>
        <p:spPr>
          <a:xfrm flipH="1">
            <a:off x="6190764" y="1593171"/>
            <a:ext cx="2412941" cy="2804786"/>
          </a:xfrm>
          <a:prstGeom prst="rect">
            <a:avLst/>
          </a:prstGeom>
        </p:spPr>
      </p:pic>
      <p:sp>
        <p:nvSpPr>
          <p:cNvPr id="6" name="TextBox 5">
            <a:extLst>
              <a:ext uri="{FF2B5EF4-FFF2-40B4-BE49-F238E27FC236}">
                <a16:creationId xmlns:a16="http://schemas.microsoft.com/office/drawing/2014/main" id="{560B88A3-29A9-9649-9D18-316796D44226}"/>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14296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8355-3A7A-DC48-96A7-7BB975BCA2FB}"/>
              </a:ext>
            </a:extLst>
          </p:cNvPr>
          <p:cNvSpPr>
            <a:spLocks noGrp="1"/>
          </p:cNvSpPr>
          <p:nvPr>
            <p:ph type="title"/>
          </p:nvPr>
        </p:nvSpPr>
        <p:spPr>
          <a:xfrm>
            <a:off x="119852" y="365126"/>
            <a:ext cx="7713121" cy="678483"/>
          </a:xfrm>
        </p:spPr>
        <p:txBody>
          <a:bodyPr>
            <a:noAutofit/>
          </a:bodyPr>
          <a:lstStyle/>
          <a:p>
            <a:r>
              <a:rPr lang="en-US" dirty="0"/>
              <a:t>School’s Anti-Bullying Policy</a:t>
            </a:r>
          </a:p>
        </p:txBody>
      </p:sp>
      <p:graphicFrame>
        <p:nvGraphicFramePr>
          <p:cNvPr id="4" name="Content Placeholder 3">
            <a:extLst>
              <a:ext uri="{FF2B5EF4-FFF2-40B4-BE49-F238E27FC236}">
                <a16:creationId xmlns:a16="http://schemas.microsoft.com/office/drawing/2014/main" id="{2054AA2C-7B24-AC4B-A7D5-B462514461DC}"/>
              </a:ext>
            </a:extLst>
          </p:cNvPr>
          <p:cNvGraphicFramePr>
            <a:graphicFrameLocks noGrp="1"/>
          </p:cNvGraphicFramePr>
          <p:nvPr>
            <p:ph idx="1"/>
            <p:extLst>
              <p:ext uri="{D42A27DB-BD31-4B8C-83A1-F6EECF244321}">
                <p14:modId xmlns:p14="http://schemas.microsoft.com/office/powerpoint/2010/main" val="2029882535"/>
              </p:ext>
            </p:extLst>
          </p:nvPr>
        </p:nvGraphicFramePr>
        <p:xfrm>
          <a:off x="457200" y="1252536"/>
          <a:ext cx="8213465" cy="4375512"/>
        </p:xfrm>
        <a:graphic>
          <a:graphicData uri="http://schemas.openxmlformats.org/drawingml/2006/table">
            <a:tbl>
              <a:tblPr firstRow="1" bandRow="1">
                <a:tableStyleId>{912C8C85-51F0-491E-9774-3900AFEF0FD7}</a:tableStyleId>
              </a:tblPr>
              <a:tblGrid>
                <a:gridCol w="2567589">
                  <a:extLst>
                    <a:ext uri="{9D8B030D-6E8A-4147-A177-3AD203B41FA5}">
                      <a16:colId xmlns:a16="http://schemas.microsoft.com/office/drawing/2014/main" val="804627147"/>
                    </a:ext>
                  </a:extLst>
                </a:gridCol>
                <a:gridCol w="2822938">
                  <a:extLst>
                    <a:ext uri="{9D8B030D-6E8A-4147-A177-3AD203B41FA5}">
                      <a16:colId xmlns:a16="http://schemas.microsoft.com/office/drawing/2014/main" val="1278608721"/>
                    </a:ext>
                  </a:extLst>
                </a:gridCol>
                <a:gridCol w="2822938">
                  <a:extLst>
                    <a:ext uri="{9D8B030D-6E8A-4147-A177-3AD203B41FA5}">
                      <a16:colId xmlns:a16="http://schemas.microsoft.com/office/drawing/2014/main" val="2576064920"/>
                    </a:ext>
                  </a:extLst>
                </a:gridCol>
              </a:tblGrid>
              <a:tr h="537655">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PLUS</a:t>
                      </a:r>
                      <a:endPar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600"/>
                        </a:spcAft>
                      </a:pPr>
                      <a:r>
                        <a:rPr lang="en-US" sz="2400" dirty="0">
                          <a:effectLst/>
                          <a:latin typeface="Arial" panose="020B0604020202020204" pitchFamily="34" charset="0"/>
                          <a:cs typeface="Arial" panose="020B0604020202020204" pitchFamily="34" charset="0"/>
                        </a:rPr>
                        <a:t>MINUS</a:t>
                      </a:r>
                      <a:endParaRPr lang="en-US" sz="2400" b="1" dirty="0">
                        <a:solidFill>
                          <a:schemeClr val="bg1"/>
                        </a:solidFill>
                        <a:effectLst/>
                        <a:latin typeface="Arial" panose="020B0604020202020204" pitchFamily="34" charset="0"/>
                        <a:cs typeface="Arial" panose="020B0604020202020204" pitchFamily="34" charset="0"/>
                      </a:endParaRPr>
                    </a:p>
                  </a:txBody>
                  <a:tcPr marL="161145" marR="55953" marT="80572" marB="8057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600"/>
                        </a:spcAft>
                      </a:pPr>
                      <a:r>
                        <a:rPr lang="en-US" sz="2400" dirty="0">
                          <a:effectLst/>
                          <a:latin typeface="Arial" panose="020B0604020202020204" pitchFamily="34" charset="0"/>
                          <a:cs typeface="Arial" panose="020B0604020202020204" pitchFamily="34" charset="0"/>
                        </a:rPr>
                        <a:t>INTERESTING</a:t>
                      </a:r>
                      <a:endPar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90648114"/>
                  </a:ext>
                </a:extLst>
              </a:tr>
              <a:tr h="980380">
                <a:tc>
                  <a:txBody>
                    <a:bodyPr/>
                    <a:lstStyle/>
                    <a:p>
                      <a:pPr marL="0" marR="0">
                        <a:lnSpc>
                          <a:spcPct val="115000"/>
                        </a:lnSpc>
                        <a:spcBef>
                          <a:spcPts val="0"/>
                        </a:spcBef>
                        <a:spcAft>
                          <a:spcPts val="0"/>
                        </a:spcAft>
                      </a:pPr>
                      <a:r>
                        <a:rPr lang="en-US" sz="2400" dirty="0">
                          <a:solidFill>
                            <a:schemeClr val="accent1"/>
                          </a:solidFill>
                          <a:effectLst/>
                          <a:latin typeface="Arial" panose="020B0604020202020204" pitchFamily="34" charset="0"/>
                          <a:cs typeface="Arial" panose="020B0604020202020204" pitchFamily="34" charset="0"/>
                        </a:rPr>
                        <a:t>What do you like?</a:t>
                      </a:r>
                      <a:endParaRPr lang="en-US" sz="24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lnR w="6350"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marL="0" marR="0">
                        <a:lnSpc>
                          <a:spcPct val="115000"/>
                        </a:lnSpc>
                        <a:spcBef>
                          <a:spcPts val="0"/>
                        </a:spcBef>
                        <a:spcAft>
                          <a:spcPts val="600"/>
                        </a:spcAft>
                      </a:pPr>
                      <a:r>
                        <a:rPr lang="en-US" sz="2400" dirty="0">
                          <a:solidFill>
                            <a:schemeClr val="accent1"/>
                          </a:solidFill>
                          <a:effectLst/>
                          <a:latin typeface="Arial" panose="020B0604020202020204" pitchFamily="34" charset="0"/>
                          <a:cs typeface="Arial" panose="020B0604020202020204" pitchFamily="34" charset="0"/>
                        </a:rPr>
                        <a:t>How can it be better?</a:t>
                      </a:r>
                      <a:endParaRPr lang="en-US" sz="2400" b="1" dirty="0">
                        <a:solidFill>
                          <a:schemeClr val="accent1"/>
                        </a:solidFill>
                        <a:effectLst/>
                        <a:latin typeface="Arial" panose="020B0604020202020204" pitchFamily="34" charset="0"/>
                        <a:cs typeface="Arial" panose="020B0604020202020204" pitchFamily="34" charset="0"/>
                      </a:endParaRPr>
                    </a:p>
                  </a:txBody>
                  <a:tcPr marL="161145" marR="55953" marT="80572" marB="80572">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marL="0" marR="0">
                        <a:lnSpc>
                          <a:spcPct val="115000"/>
                        </a:lnSpc>
                        <a:spcBef>
                          <a:spcPts val="0"/>
                        </a:spcBef>
                        <a:spcAft>
                          <a:spcPts val="600"/>
                        </a:spcAft>
                      </a:pPr>
                      <a:r>
                        <a:rPr lang="en-US" sz="2000" dirty="0">
                          <a:solidFill>
                            <a:schemeClr val="accent1"/>
                          </a:solidFill>
                          <a:effectLst/>
                          <a:latin typeface="Arial" panose="020B0604020202020204" pitchFamily="34" charset="0"/>
                          <a:cs typeface="Arial" panose="020B0604020202020204" pitchFamily="34" charset="0"/>
                        </a:rPr>
                        <a:t>What are some things you found interesting?</a:t>
                      </a:r>
                      <a:endParaRPr lang="en-US" sz="2000" b="1"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lnL w="6350" cap="flat" cmpd="sng" algn="ctr">
                      <a:solidFill>
                        <a:schemeClr val="accent6"/>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121172274"/>
                  </a:ext>
                </a:extLst>
              </a:tr>
              <a:tr h="674049">
                <a:tc>
                  <a:txBody>
                    <a:bodyPr/>
                    <a:lstStyle/>
                    <a:p>
                      <a:pPr marL="0" marR="0">
                        <a:lnSpc>
                          <a:spcPct val="115000"/>
                        </a:lnSpc>
                        <a:spcBef>
                          <a:spcPts val="0"/>
                        </a:spcBef>
                        <a:spcAft>
                          <a:spcPts val="0"/>
                        </a:spcAft>
                      </a:pPr>
                      <a:r>
                        <a:rPr lang="en-US" sz="1400" i="1" dirty="0">
                          <a:solidFill>
                            <a:schemeClr val="tx1">
                              <a:lumMod val="50000"/>
                              <a:lumOff val="50000"/>
                            </a:schemeClr>
                          </a:solidFill>
                          <a:effectLst/>
                          <a:latin typeface="Arial" panose="020B0604020202020204" pitchFamily="34" charset="0"/>
                          <a:cs typeface="Arial" panose="020B0604020202020204" pitchFamily="34" charset="0"/>
                        </a:rPr>
                        <a:t>Example: You are helping someone when you report it.</a:t>
                      </a:r>
                      <a:endParaRPr lang="en-US" sz="1400" i="1" dirty="0">
                        <a:solidFill>
                          <a:schemeClr val="tx1">
                            <a:lumMod val="50000"/>
                            <a:lumOff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lnR w="6350" cap="flat" cmpd="sng" algn="ctr">
                      <a:solidFill>
                        <a:schemeClr val="accent6"/>
                      </a:solidFill>
                      <a:prstDash val="solid"/>
                      <a:round/>
                      <a:headEnd type="none" w="med" len="med"/>
                      <a:tailEnd type="none" w="med" len="med"/>
                    </a:lnR>
                  </a:tcPr>
                </a:tc>
                <a:tc>
                  <a:txBody>
                    <a:bodyPr/>
                    <a:lstStyle/>
                    <a:p>
                      <a:pPr marL="0" marR="0">
                        <a:lnSpc>
                          <a:spcPct val="115000"/>
                        </a:lnSpc>
                        <a:spcBef>
                          <a:spcPts val="0"/>
                        </a:spcBef>
                        <a:spcAft>
                          <a:spcPts val="0"/>
                        </a:spcAft>
                      </a:pPr>
                      <a:r>
                        <a:rPr lang="en-US" sz="1400" i="1" dirty="0">
                          <a:solidFill>
                            <a:schemeClr val="tx1">
                              <a:lumMod val="50000"/>
                              <a:lumOff val="50000"/>
                            </a:schemeClr>
                          </a:solidFill>
                          <a:effectLst/>
                          <a:latin typeface="Arial" panose="020B0604020202020204" pitchFamily="34" charset="0"/>
                          <a:cs typeface="Arial" panose="020B0604020202020204" pitchFamily="34" charset="0"/>
                        </a:rPr>
                        <a:t>Example: More examples of bullying.</a:t>
                      </a:r>
                      <a:endParaRPr lang="en-US" sz="1400" i="1" dirty="0">
                        <a:solidFill>
                          <a:schemeClr val="tx1">
                            <a:lumMod val="50000"/>
                            <a:lumOff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tcPr>
                </a:tc>
                <a:tc>
                  <a:txBody>
                    <a:bodyPr/>
                    <a:lstStyle/>
                    <a:p>
                      <a:pPr marL="0" marR="0">
                        <a:lnSpc>
                          <a:spcPct val="115000"/>
                        </a:lnSpc>
                        <a:spcBef>
                          <a:spcPts val="0"/>
                        </a:spcBef>
                        <a:spcAft>
                          <a:spcPts val="0"/>
                        </a:spcAft>
                      </a:pPr>
                      <a:r>
                        <a:rPr lang="en-US" sz="1400" i="1" dirty="0">
                          <a:solidFill>
                            <a:schemeClr val="tx1">
                              <a:lumMod val="50000"/>
                              <a:lumOff val="50000"/>
                            </a:schemeClr>
                          </a:solidFill>
                          <a:effectLst/>
                          <a:latin typeface="Arial" panose="020B0604020202020204" pitchFamily="34" charset="0"/>
                          <a:cs typeface="Arial" panose="020B0604020202020204" pitchFamily="34" charset="0"/>
                        </a:rPr>
                        <a:t>Example: The whole school is doing it.</a:t>
                      </a:r>
                      <a:endParaRPr lang="en-US" sz="1400" i="1" dirty="0">
                        <a:solidFill>
                          <a:schemeClr val="tx1">
                            <a:lumMod val="50000"/>
                            <a:lumOff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lnL w="635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195889232"/>
                  </a:ext>
                </a:extLst>
              </a:tr>
              <a:tr h="2175129">
                <a:tc>
                  <a:txBody>
                    <a:bodyPr/>
                    <a:lstStyle/>
                    <a:p>
                      <a:pPr marL="0" marR="0">
                        <a:lnSpc>
                          <a:spcPct val="115000"/>
                        </a:lnSpc>
                        <a:spcBef>
                          <a:spcPts val="0"/>
                        </a:spcBef>
                        <a:spcAft>
                          <a:spcPts val="0"/>
                        </a:spcAft>
                      </a:pPr>
                      <a:r>
                        <a:rPr lang="en-US" sz="1600" dirty="0">
                          <a:solidFill>
                            <a:srgbClr val="002C5C"/>
                          </a:solidFill>
                          <a:effectLst/>
                          <a:latin typeface="Arial" panose="020B0604020202020204" pitchFamily="34" charset="0"/>
                          <a:cs typeface="Arial" panose="020B0604020202020204" pitchFamily="34" charset="0"/>
                        </a:rPr>
                        <a:t> Type here…</a:t>
                      </a:r>
                    </a:p>
                    <a:p>
                      <a:pPr marL="0" marR="0">
                        <a:lnSpc>
                          <a:spcPct val="115000"/>
                        </a:lnSpc>
                        <a:spcBef>
                          <a:spcPts val="0"/>
                        </a:spcBef>
                        <a:spcAft>
                          <a:spcPts val="0"/>
                        </a:spcAft>
                      </a:pPr>
                      <a:r>
                        <a:rPr lang="en-US" sz="1600" dirty="0">
                          <a:solidFill>
                            <a:srgbClr val="002C5C"/>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600" dirty="0">
                          <a:solidFill>
                            <a:srgbClr val="002C5C"/>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endParaRPr lang="en-US" sz="1600" dirty="0">
                        <a:solidFill>
                          <a:srgbClr val="002C5C"/>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2C5C"/>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r>
                        <a:rPr lang="en-US" sz="1600" dirty="0">
                          <a:solidFill>
                            <a:srgbClr val="002C5C"/>
                          </a:solidFill>
                          <a:effectLst/>
                          <a:latin typeface="Arial" panose="020B0604020202020204" pitchFamily="34" charset="0"/>
                          <a:cs typeface="Arial" panose="020B0604020202020204" pitchFamily="34" charset="0"/>
                        </a:rPr>
                        <a:t> </a:t>
                      </a:r>
                      <a:endParaRPr lang="en-US" sz="1600" dirty="0">
                        <a:solidFill>
                          <a:srgbClr val="002C5C"/>
                        </a:solidFill>
                        <a:effectLst/>
                        <a:latin typeface="Arial" panose="020B0604020202020204" pitchFamily="34" charset="0"/>
                        <a:ea typeface="Arial" panose="020B0604020202020204" pitchFamily="34" charset="0"/>
                        <a:cs typeface="Arial" panose="020B0604020202020204" pitchFamily="34" charset="0"/>
                      </a:endParaRPr>
                    </a:p>
                  </a:txBody>
                  <a:tcPr marL="161145" marR="55953" marT="80572" marB="80572">
                    <a:lnR w="6350" cap="flat" cmpd="sng" algn="ctr">
                      <a:solidFill>
                        <a:schemeClr val="accent6"/>
                      </a:solidFill>
                      <a:prstDash val="solid"/>
                      <a:round/>
                      <a:headEnd type="none" w="med" len="med"/>
                      <a:tailEnd type="none" w="med" len="med"/>
                    </a:lnR>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rgbClr val="002C5C"/>
                          </a:solidFill>
                          <a:effectLst/>
                          <a:latin typeface="Arial" panose="020B0604020202020204" pitchFamily="34" charset="0"/>
                          <a:cs typeface="Arial" panose="020B0604020202020204" pitchFamily="34" charset="0"/>
                        </a:rPr>
                        <a:t>Type here…</a:t>
                      </a:r>
                    </a:p>
                  </a:txBody>
                  <a:tcPr marL="161145" marR="55953" marT="80572" marB="80572">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tcPr>
                </a:tc>
                <a:tc>
                  <a:txBody>
                    <a:bodyPr/>
                    <a:lstStyle/>
                    <a:p>
                      <a:pPr marL="0" marR="0">
                        <a:lnSpc>
                          <a:spcPct val="115000"/>
                        </a:lnSpc>
                        <a:spcBef>
                          <a:spcPts val="0"/>
                        </a:spcBef>
                        <a:spcAft>
                          <a:spcPts val="0"/>
                        </a:spcAft>
                      </a:pPr>
                      <a:r>
                        <a:rPr lang="en-US" sz="1600" dirty="0">
                          <a:solidFill>
                            <a:srgbClr val="002C5C"/>
                          </a:solidFill>
                          <a:effectLst/>
                          <a:latin typeface="Arial" panose="020B0604020202020204" pitchFamily="34" charset="0"/>
                          <a:cs typeface="Arial" panose="020B0604020202020204" pitchFamily="34" charset="0"/>
                        </a:rPr>
                        <a:t>Type here…</a:t>
                      </a:r>
                    </a:p>
                  </a:txBody>
                  <a:tcPr marL="161145" marR="55953" marT="80572" marB="80572">
                    <a:lnL w="635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237107108"/>
                  </a:ext>
                </a:extLst>
              </a:tr>
            </a:tbl>
          </a:graphicData>
        </a:graphic>
      </p:graphicFrame>
      <p:sp>
        <p:nvSpPr>
          <p:cNvPr id="6" name="TextBox 5">
            <a:extLst>
              <a:ext uri="{FF2B5EF4-FFF2-40B4-BE49-F238E27FC236}">
                <a16:creationId xmlns:a16="http://schemas.microsoft.com/office/drawing/2014/main" id="{8CC3FE2B-A7A0-014D-9FE1-A395E37D1B91}"/>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114633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AF92-5AA6-F64C-AD54-866D7B47A124}"/>
              </a:ext>
            </a:extLst>
          </p:cNvPr>
          <p:cNvSpPr>
            <a:spLocks noGrp="1"/>
          </p:cNvSpPr>
          <p:nvPr>
            <p:ph type="title"/>
          </p:nvPr>
        </p:nvSpPr>
        <p:spPr>
          <a:xfrm>
            <a:off x="457199" y="380116"/>
            <a:ext cx="5179103" cy="1088920"/>
          </a:xfrm>
        </p:spPr>
        <p:txBody>
          <a:bodyPr>
            <a:noAutofit/>
          </a:bodyPr>
          <a:lstStyle/>
          <a:p>
            <a:r>
              <a:rPr lang="en-US" dirty="0"/>
              <a:t>What can we do to stop bullying?</a:t>
            </a:r>
          </a:p>
        </p:txBody>
      </p:sp>
      <p:sp>
        <p:nvSpPr>
          <p:cNvPr id="3" name="Content Placeholder 2">
            <a:extLst>
              <a:ext uri="{FF2B5EF4-FFF2-40B4-BE49-F238E27FC236}">
                <a16:creationId xmlns:a16="http://schemas.microsoft.com/office/drawing/2014/main" id="{236AF38A-781A-7A44-BD53-DD395D45BAB7}"/>
              </a:ext>
            </a:extLst>
          </p:cNvPr>
          <p:cNvSpPr>
            <a:spLocks noGrp="1"/>
          </p:cNvSpPr>
          <p:nvPr>
            <p:ph idx="1"/>
          </p:nvPr>
        </p:nvSpPr>
        <p:spPr>
          <a:xfrm>
            <a:off x="457200" y="1573967"/>
            <a:ext cx="8159675" cy="4030702"/>
          </a:xfrm>
          <a:solidFill>
            <a:schemeClr val="accent6">
              <a:lumMod val="20000"/>
              <a:lumOff val="80000"/>
            </a:schemeClr>
          </a:solidFill>
          <a:ln>
            <a:solidFill>
              <a:schemeClr val="accent1"/>
            </a:solidFill>
          </a:ln>
        </p:spPr>
        <p:txBody>
          <a:bodyPr/>
          <a:lstStyle/>
          <a:p>
            <a:r>
              <a:rPr lang="en-US" dirty="0">
                <a:solidFill>
                  <a:srgbClr val="002C5C"/>
                </a:solidFill>
              </a:rPr>
              <a:t>Type ideas here…</a:t>
            </a:r>
          </a:p>
        </p:txBody>
      </p:sp>
      <p:sp>
        <p:nvSpPr>
          <p:cNvPr id="4" name="TextBox 3">
            <a:extLst>
              <a:ext uri="{FF2B5EF4-FFF2-40B4-BE49-F238E27FC236}">
                <a16:creationId xmlns:a16="http://schemas.microsoft.com/office/drawing/2014/main" id="{2788C418-DED3-2245-9BC6-EF660D31A67C}"/>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23411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9DCCE-013D-CD4C-8090-C4E431056C4F}"/>
              </a:ext>
            </a:extLst>
          </p:cNvPr>
          <p:cNvPicPr>
            <a:picLocks noChangeAspect="1"/>
          </p:cNvPicPr>
          <p:nvPr/>
        </p:nvPicPr>
        <p:blipFill>
          <a:blip r:embed="rId3"/>
          <a:stretch>
            <a:fillRect/>
          </a:stretch>
        </p:blipFill>
        <p:spPr>
          <a:xfrm rot="2152738">
            <a:off x="7782593" y="3977771"/>
            <a:ext cx="1473200" cy="1447800"/>
          </a:xfrm>
          <a:prstGeom prst="rect">
            <a:avLst/>
          </a:prstGeom>
        </p:spPr>
      </p:pic>
      <p:sp>
        <p:nvSpPr>
          <p:cNvPr id="2" name="Title 1">
            <a:extLst>
              <a:ext uri="{FF2B5EF4-FFF2-40B4-BE49-F238E27FC236}">
                <a16:creationId xmlns:a16="http://schemas.microsoft.com/office/drawing/2014/main" id="{400647ED-8849-C747-98A9-A39981D2DE54}"/>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B220DA52-B716-4745-BB82-84EEA8194027}"/>
              </a:ext>
            </a:extLst>
          </p:cNvPr>
          <p:cNvSpPr>
            <a:spLocks noGrp="1"/>
          </p:cNvSpPr>
          <p:nvPr>
            <p:ph idx="1"/>
          </p:nvPr>
        </p:nvSpPr>
        <p:spPr>
          <a:xfrm>
            <a:off x="457202" y="1105847"/>
            <a:ext cx="5869458" cy="4351338"/>
          </a:xfrm>
        </p:spPr>
        <p:txBody>
          <a:bodyPr>
            <a:noAutofit/>
          </a:bodyPr>
          <a:lstStyle/>
          <a:p>
            <a:pPr marL="347472" indent="-347472">
              <a:spcAft>
                <a:spcPts val="1200"/>
              </a:spcAft>
            </a:pPr>
            <a:r>
              <a:rPr lang="en-US" sz="2800" dirty="0">
                <a:solidFill>
                  <a:srgbClr val="002C5C"/>
                </a:solidFill>
              </a:rPr>
              <a:t>What does it mean to be </a:t>
            </a:r>
            <a:r>
              <a:rPr lang="en-US" sz="2800" dirty="0"/>
              <a:t>bullied</a:t>
            </a:r>
            <a:r>
              <a:rPr lang="en-US" sz="2800" dirty="0">
                <a:solidFill>
                  <a:srgbClr val="002C5C"/>
                </a:solidFill>
              </a:rPr>
              <a:t>?</a:t>
            </a:r>
          </a:p>
          <a:p>
            <a:pPr marL="347472" indent="-347472">
              <a:spcAft>
                <a:spcPts val="1200"/>
              </a:spcAft>
            </a:pPr>
            <a:r>
              <a:rPr lang="en-US" sz="2800" dirty="0">
                <a:solidFill>
                  <a:srgbClr val="002C5C"/>
                </a:solidFill>
              </a:rPr>
              <a:t>What does it mean to bully someone else?</a:t>
            </a:r>
          </a:p>
          <a:p>
            <a:pPr marL="347472" indent="-347472">
              <a:spcAft>
                <a:spcPts val="1200"/>
              </a:spcAft>
            </a:pPr>
            <a:r>
              <a:rPr lang="en-US" sz="2800" b="1" dirty="0">
                <a:solidFill>
                  <a:schemeClr val="accent2"/>
                </a:solidFill>
              </a:rPr>
              <a:t>What can you do </a:t>
            </a:r>
            <a:r>
              <a:rPr lang="en-US" sz="2800" dirty="0">
                <a:solidFill>
                  <a:srgbClr val="002C5C"/>
                </a:solidFill>
              </a:rPr>
              <a:t>if you are being bullied?</a:t>
            </a:r>
          </a:p>
          <a:p>
            <a:pPr marL="347472" indent="-347472">
              <a:spcAft>
                <a:spcPts val="1200"/>
              </a:spcAft>
            </a:pPr>
            <a:r>
              <a:rPr lang="en-US" sz="2800" b="1" dirty="0">
                <a:solidFill>
                  <a:schemeClr val="accent2"/>
                </a:solidFill>
              </a:rPr>
              <a:t>What can you do </a:t>
            </a:r>
            <a:r>
              <a:rPr lang="en-US" sz="2800" dirty="0">
                <a:solidFill>
                  <a:srgbClr val="002C5C"/>
                </a:solidFill>
              </a:rPr>
              <a:t>if you see someone being bullied?</a:t>
            </a:r>
          </a:p>
        </p:txBody>
      </p:sp>
      <p:pic>
        <p:nvPicPr>
          <p:cNvPr id="4" name="Picture 3">
            <a:extLst>
              <a:ext uri="{FF2B5EF4-FFF2-40B4-BE49-F238E27FC236}">
                <a16:creationId xmlns:a16="http://schemas.microsoft.com/office/drawing/2014/main" id="{8A2F233F-C659-824C-843A-2501D5C2D329}"/>
              </a:ext>
            </a:extLst>
          </p:cNvPr>
          <p:cNvPicPr>
            <a:picLocks noChangeAspect="1"/>
          </p:cNvPicPr>
          <p:nvPr/>
        </p:nvPicPr>
        <p:blipFill>
          <a:blip r:embed="rId4"/>
          <a:srcRect/>
          <a:stretch/>
        </p:blipFill>
        <p:spPr>
          <a:xfrm>
            <a:off x="6247876" y="2463961"/>
            <a:ext cx="2438923" cy="2438923"/>
          </a:xfrm>
          <a:prstGeom prst="rect">
            <a:avLst/>
          </a:prstGeom>
        </p:spPr>
      </p:pic>
      <p:pic>
        <p:nvPicPr>
          <p:cNvPr id="5" name="Picture 4">
            <a:extLst>
              <a:ext uri="{FF2B5EF4-FFF2-40B4-BE49-F238E27FC236}">
                <a16:creationId xmlns:a16="http://schemas.microsoft.com/office/drawing/2014/main" id="{32A4F14B-7C96-7341-817A-1072B81A3BA4}"/>
              </a:ext>
            </a:extLst>
          </p:cNvPr>
          <p:cNvPicPr>
            <a:picLocks noChangeAspect="1"/>
          </p:cNvPicPr>
          <p:nvPr/>
        </p:nvPicPr>
        <p:blipFill>
          <a:blip r:embed="rId5"/>
          <a:stretch>
            <a:fillRect/>
          </a:stretch>
        </p:blipFill>
        <p:spPr>
          <a:xfrm>
            <a:off x="7821561" y="1174684"/>
            <a:ext cx="762000" cy="927100"/>
          </a:xfrm>
          <a:prstGeom prst="rect">
            <a:avLst/>
          </a:prstGeom>
        </p:spPr>
      </p:pic>
      <p:sp>
        <p:nvSpPr>
          <p:cNvPr id="7" name="TextBox 6">
            <a:extLst>
              <a:ext uri="{FF2B5EF4-FFF2-40B4-BE49-F238E27FC236}">
                <a16:creationId xmlns:a16="http://schemas.microsoft.com/office/drawing/2014/main" id="{07FF796D-BCB9-E948-944A-3196B7F39DA1}"/>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386220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04A4-B346-D14F-9A94-1C0C50AD4B54}"/>
              </a:ext>
            </a:extLst>
          </p:cNvPr>
          <p:cNvSpPr>
            <a:spLocks noGrp="1"/>
          </p:cNvSpPr>
          <p:nvPr>
            <p:ph type="title"/>
          </p:nvPr>
        </p:nvSpPr>
        <p:spPr/>
        <p:txBody>
          <a:bodyPr/>
          <a:lstStyle/>
          <a:p>
            <a:r>
              <a:rPr lang="en-US" dirty="0"/>
              <a:t>Role Playing</a:t>
            </a:r>
          </a:p>
        </p:txBody>
      </p:sp>
      <p:sp>
        <p:nvSpPr>
          <p:cNvPr id="3" name="Content Placeholder 2">
            <a:extLst>
              <a:ext uri="{FF2B5EF4-FFF2-40B4-BE49-F238E27FC236}">
                <a16:creationId xmlns:a16="http://schemas.microsoft.com/office/drawing/2014/main" id="{C0816A8F-509E-4045-881A-C24B51C7AD98}"/>
              </a:ext>
            </a:extLst>
          </p:cNvPr>
          <p:cNvSpPr>
            <a:spLocks noGrp="1"/>
          </p:cNvSpPr>
          <p:nvPr>
            <p:ph idx="1"/>
          </p:nvPr>
        </p:nvSpPr>
        <p:spPr>
          <a:xfrm>
            <a:off x="457200" y="1115683"/>
            <a:ext cx="8073614" cy="3426820"/>
          </a:xfrm>
        </p:spPr>
        <p:txBody>
          <a:bodyPr>
            <a:noAutofit/>
          </a:bodyPr>
          <a:lstStyle/>
          <a:p>
            <a:pPr marL="347472" indent="-347472"/>
            <a:r>
              <a:rPr lang="en-US" dirty="0"/>
              <a:t>What did you do in this situation? Did it work? </a:t>
            </a:r>
            <a:br>
              <a:rPr lang="en-US" dirty="0"/>
            </a:br>
            <a:r>
              <a:rPr lang="en-US" b="1" dirty="0"/>
              <a:t>Why or why not?</a:t>
            </a:r>
          </a:p>
          <a:p>
            <a:pPr marL="347472" indent="-347472"/>
            <a:r>
              <a:rPr lang="en-US" dirty="0"/>
              <a:t>Do you think this would work in real life? </a:t>
            </a:r>
            <a:br>
              <a:rPr lang="en-US" dirty="0"/>
            </a:br>
            <a:r>
              <a:rPr lang="en-US" b="1" dirty="0"/>
              <a:t>Why or why not?</a:t>
            </a:r>
          </a:p>
          <a:p>
            <a:pPr marL="347472" indent="-347472"/>
            <a:r>
              <a:rPr lang="en-US" dirty="0"/>
              <a:t>What else can you do in this situation? </a:t>
            </a:r>
          </a:p>
          <a:p>
            <a:pPr marL="347472" indent="-347472"/>
            <a:r>
              <a:rPr lang="en-US" dirty="0"/>
              <a:t>Let's say this happened to you. </a:t>
            </a:r>
            <a:r>
              <a:rPr lang="en-US" b="1" dirty="0"/>
              <a:t>How confident do you feel that you could stop bullying? </a:t>
            </a:r>
          </a:p>
        </p:txBody>
      </p:sp>
      <p:grpSp>
        <p:nvGrpSpPr>
          <p:cNvPr id="18" name="Group 17">
            <a:extLst>
              <a:ext uri="{FF2B5EF4-FFF2-40B4-BE49-F238E27FC236}">
                <a16:creationId xmlns:a16="http://schemas.microsoft.com/office/drawing/2014/main" id="{E75F6CBD-7EF6-4208-8E6E-E376098614AD}"/>
              </a:ext>
            </a:extLst>
          </p:cNvPr>
          <p:cNvGrpSpPr/>
          <p:nvPr/>
        </p:nvGrpSpPr>
        <p:grpSpPr>
          <a:xfrm>
            <a:off x="1349141" y="4233108"/>
            <a:ext cx="2228850" cy="1438672"/>
            <a:chOff x="958289" y="4187031"/>
            <a:chExt cx="2228850" cy="1438680"/>
          </a:xfrm>
        </p:grpSpPr>
        <p:pic>
          <p:nvPicPr>
            <p:cNvPr id="14" name="Graphic 13" descr="Confused face with no fill">
              <a:extLst>
                <a:ext uri="{FF2B5EF4-FFF2-40B4-BE49-F238E27FC236}">
                  <a16:creationId xmlns:a16="http://schemas.microsoft.com/office/drawing/2014/main" id="{02180A06-6435-4390-864C-9F4DDAD21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4907" y="4410095"/>
              <a:ext cx="1215614" cy="1215616"/>
            </a:xfrm>
            <a:prstGeom prst="rect">
              <a:avLst/>
            </a:prstGeom>
          </p:spPr>
        </p:pic>
        <p:sp>
          <p:nvSpPr>
            <p:cNvPr id="15" name="TextBox 14">
              <a:extLst>
                <a:ext uri="{FF2B5EF4-FFF2-40B4-BE49-F238E27FC236}">
                  <a16:creationId xmlns:a16="http://schemas.microsoft.com/office/drawing/2014/main" id="{0839ACFD-032F-4D7C-8CF3-3C179E062AD5}"/>
                </a:ext>
              </a:extLst>
            </p:cNvPr>
            <p:cNvSpPr txBox="1"/>
            <p:nvPr/>
          </p:nvSpPr>
          <p:spPr>
            <a:xfrm>
              <a:off x="958289" y="4187031"/>
              <a:ext cx="2228850" cy="369332"/>
            </a:xfrm>
            <a:prstGeom prst="rect">
              <a:avLst/>
            </a:prstGeom>
            <a:noFill/>
          </p:spPr>
          <p:txBody>
            <a:bodyPr wrap="square" rtlCol="0">
              <a:spAutoFit/>
            </a:bodyPr>
            <a:lstStyle/>
            <a:p>
              <a:pPr algn="ctr"/>
              <a:r>
                <a:rPr lang="en-US" b="1" dirty="0">
                  <a:solidFill>
                    <a:srgbClr val="3B9B47"/>
                  </a:solidFill>
                  <a:latin typeface="Arial" panose="020B0604020202020204" pitchFamily="34" charset="0"/>
                  <a:cs typeface="Arial" panose="020B0604020202020204" pitchFamily="34" charset="0"/>
                </a:rPr>
                <a:t>Not Confident</a:t>
              </a:r>
            </a:p>
          </p:txBody>
        </p:sp>
      </p:grpSp>
      <p:grpSp>
        <p:nvGrpSpPr>
          <p:cNvPr id="19" name="Group 18">
            <a:extLst>
              <a:ext uri="{FF2B5EF4-FFF2-40B4-BE49-F238E27FC236}">
                <a16:creationId xmlns:a16="http://schemas.microsoft.com/office/drawing/2014/main" id="{0D500CB0-EB9A-4113-B4C7-152C38EA1133}"/>
              </a:ext>
            </a:extLst>
          </p:cNvPr>
          <p:cNvGrpSpPr/>
          <p:nvPr/>
        </p:nvGrpSpPr>
        <p:grpSpPr>
          <a:xfrm>
            <a:off x="3536839" y="4244511"/>
            <a:ext cx="2228850" cy="1428155"/>
            <a:chOff x="3148012" y="4197548"/>
            <a:chExt cx="2228850" cy="1428155"/>
          </a:xfrm>
        </p:grpSpPr>
        <p:pic>
          <p:nvPicPr>
            <p:cNvPr id="12" name="Graphic 11" descr="Neutral face with no fill">
              <a:extLst>
                <a:ext uri="{FF2B5EF4-FFF2-40B4-BE49-F238E27FC236}">
                  <a16:creationId xmlns:a16="http://schemas.microsoft.com/office/drawing/2014/main" id="{40E89914-66A3-4D3F-994A-227E6B59B5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2232" y="4452158"/>
              <a:ext cx="1200410" cy="1173545"/>
            </a:xfrm>
            <a:prstGeom prst="rect">
              <a:avLst/>
            </a:prstGeom>
          </p:spPr>
        </p:pic>
        <p:sp>
          <p:nvSpPr>
            <p:cNvPr id="16" name="TextBox 15">
              <a:extLst>
                <a:ext uri="{FF2B5EF4-FFF2-40B4-BE49-F238E27FC236}">
                  <a16:creationId xmlns:a16="http://schemas.microsoft.com/office/drawing/2014/main" id="{6615048C-5A61-4A61-9FBC-A724F5F8BB5C}"/>
                </a:ext>
              </a:extLst>
            </p:cNvPr>
            <p:cNvSpPr txBox="1"/>
            <p:nvPr/>
          </p:nvSpPr>
          <p:spPr>
            <a:xfrm>
              <a:off x="3148012" y="4197548"/>
              <a:ext cx="2228850" cy="369332"/>
            </a:xfrm>
            <a:prstGeom prst="rect">
              <a:avLst/>
            </a:prstGeom>
            <a:noFill/>
          </p:spPr>
          <p:txBody>
            <a:bodyPr wrap="square" rtlCol="0">
              <a:spAutoFit/>
            </a:bodyPr>
            <a:lstStyle/>
            <a:p>
              <a:pPr algn="ctr"/>
              <a:r>
                <a:rPr lang="en-US" b="1" dirty="0">
                  <a:solidFill>
                    <a:srgbClr val="002C5C"/>
                  </a:solidFill>
                  <a:latin typeface="Arial" panose="020B0604020202020204" pitchFamily="34" charset="0"/>
                  <a:cs typeface="Arial" panose="020B0604020202020204" pitchFamily="34" charset="0"/>
                </a:rPr>
                <a:t>Unsure</a:t>
              </a:r>
            </a:p>
          </p:txBody>
        </p:sp>
      </p:grpSp>
      <p:grpSp>
        <p:nvGrpSpPr>
          <p:cNvPr id="20" name="Group 19">
            <a:extLst>
              <a:ext uri="{FF2B5EF4-FFF2-40B4-BE49-F238E27FC236}">
                <a16:creationId xmlns:a16="http://schemas.microsoft.com/office/drawing/2014/main" id="{ECA9F862-5C32-49D2-94C2-2B0080344035}"/>
              </a:ext>
            </a:extLst>
          </p:cNvPr>
          <p:cNvGrpSpPr/>
          <p:nvPr/>
        </p:nvGrpSpPr>
        <p:grpSpPr>
          <a:xfrm>
            <a:off x="5724537" y="4229645"/>
            <a:ext cx="1785301" cy="1443021"/>
            <a:chOff x="5310308" y="4197548"/>
            <a:chExt cx="1785301" cy="1443021"/>
          </a:xfrm>
        </p:grpSpPr>
        <p:pic>
          <p:nvPicPr>
            <p:cNvPr id="6" name="Graphic 5" descr="Smiling face with no fill">
              <a:extLst>
                <a:ext uri="{FF2B5EF4-FFF2-40B4-BE49-F238E27FC236}">
                  <a16:creationId xmlns:a16="http://schemas.microsoft.com/office/drawing/2014/main" id="{37B69E91-B938-4D43-B3A9-389BB37027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6029" y="4452159"/>
              <a:ext cx="1215615" cy="1188410"/>
            </a:xfrm>
            <a:prstGeom prst="rect">
              <a:avLst/>
            </a:prstGeom>
          </p:spPr>
        </p:pic>
        <p:sp>
          <p:nvSpPr>
            <p:cNvPr id="17" name="TextBox 16">
              <a:extLst>
                <a:ext uri="{FF2B5EF4-FFF2-40B4-BE49-F238E27FC236}">
                  <a16:creationId xmlns:a16="http://schemas.microsoft.com/office/drawing/2014/main" id="{35D60429-7620-44D2-A6C5-CDD7D8D70B46}"/>
                </a:ext>
              </a:extLst>
            </p:cNvPr>
            <p:cNvSpPr txBox="1"/>
            <p:nvPr/>
          </p:nvSpPr>
          <p:spPr>
            <a:xfrm>
              <a:off x="5310308" y="4197548"/>
              <a:ext cx="1785301" cy="369332"/>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Confident</a:t>
              </a:r>
            </a:p>
          </p:txBody>
        </p:sp>
      </p:grpSp>
      <p:sp>
        <p:nvSpPr>
          <p:cNvPr id="13" name="TextBox 12">
            <a:extLst>
              <a:ext uri="{FF2B5EF4-FFF2-40B4-BE49-F238E27FC236}">
                <a16:creationId xmlns:a16="http://schemas.microsoft.com/office/drawing/2014/main" id="{640762FA-0254-5B40-9172-3B06AA934348}"/>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10425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1738E-67ED-3145-971D-4A34584E38E2}"/>
              </a:ext>
            </a:extLst>
          </p:cNvPr>
          <p:cNvSpPr>
            <a:spLocks noGrp="1"/>
          </p:cNvSpPr>
          <p:nvPr>
            <p:ph type="title"/>
          </p:nvPr>
        </p:nvSpPr>
        <p:spPr>
          <a:xfrm>
            <a:off x="457200" y="600693"/>
            <a:ext cx="4939260" cy="678483"/>
          </a:xfrm>
        </p:spPr>
        <p:txBody>
          <a:bodyPr>
            <a:normAutofit fontScale="90000"/>
          </a:bodyPr>
          <a:lstStyle/>
          <a:p>
            <a:r>
              <a:rPr lang="en-US" dirty="0"/>
              <a:t>How to Stop Bullying &amp; Teasing</a:t>
            </a:r>
          </a:p>
        </p:txBody>
      </p:sp>
      <p:sp>
        <p:nvSpPr>
          <p:cNvPr id="3" name="Content Placeholder 2">
            <a:extLst>
              <a:ext uri="{FF2B5EF4-FFF2-40B4-BE49-F238E27FC236}">
                <a16:creationId xmlns:a16="http://schemas.microsoft.com/office/drawing/2014/main" id="{3D10F248-BC4D-FB42-BE75-7F5C77EA893D}"/>
              </a:ext>
            </a:extLst>
          </p:cNvPr>
          <p:cNvSpPr>
            <a:spLocks noGrp="1"/>
          </p:cNvSpPr>
          <p:nvPr>
            <p:ph idx="1"/>
          </p:nvPr>
        </p:nvSpPr>
        <p:spPr>
          <a:xfrm>
            <a:off x="457200" y="1560714"/>
            <a:ext cx="7713121" cy="4351338"/>
          </a:xfrm>
        </p:spPr>
        <p:txBody>
          <a:bodyPr>
            <a:normAutofit/>
          </a:bodyPr>
          <a:lstStyle/>
          <a:p>
            <a:pPr marL="347472" indent="-347472"/>
            <a:r>
              <a:rPr lang="en-US" sz="2800" dirty="0"/>
              <a:t>Strong </a:t>
            </a:r>
            <a:r>
              <a:rPr lang="en-US" sz="2800" b="1" dirty="0">
                <a:solidFill>
                  <a:schemeClr val="accent5"/>
                </a:solidFill>
              </a:rPr>
              <a:t>'NO' </a:t>
            </a:r>
            <a:r>
              <a:rPr lang="en-US" sz="2800" dirty="0"/>
              <a:t>or </a:t>
            </a:r>
            <a:r>
              <a:rPr lang="en-US" sz="2800" b="1" dirty="0">
                <a:solidFill>
                  <a:schemeClr val="accent5"/>
                </a:solidFill>
              </a:rPr>
              <a:t>'STOP'</a:t>
            </a:r>
          </a:p>
          <a:p>
            <a:pPr marL="347472" indent="-347472"/>
            <a:r>
              <a:rPr lang="en-US" sz="2800" dirty="0"/>
              <a:t>Walk away</a:t>
            </a:r>
          </a:p>
          <a:p>
            <a:pPr marL="347472" indent="-347472"/>
            <a:r>
              <a:rPr lang="en-US" sz="2800" dirty="0"/>
              <a:t>Change the subject</a:t>
            </a:r>
          </a:p>
          <a:p>
            <a:pPr marL="347472" indent="-347472"/>
            <a:r>
              <a:rPr lang="en-US" sz="2800" dirty="0"/>
              <a:t>Laugh it off</a:t>
            </a:r>
          </a:p>
          <a:p>
            <a:pPr marL="347472" indent="-347472"/>
            <a:r>
              <a:rPr lang="en-US" sz="2800" dirty="0"/>
              <a:t>Stand up against the bully</a:t>
            </a:r>
          </a:p>
          <a:p>
            <a:pPr marL="347472" indent="-347472"/>
            <a:r>
              <a:rPr lang="en-US" sz="2800" dirty="0"/>
              <a:t>Be friends with victims</a:t>
            </a:r>
          </a:p>
          <a:p>
            <a:pPr marL="347472" indent="-347472"/>
            <a:r>
              <a:rPr lang="en-US" sz="2800" dirty="0"/>
              <a:t>Get help</a:t>
            </a:r>
            <a:endParaRPr lang="en-US" sz="3200" dirty="0"/>
          </a:p>
        </p:txBody>
      </p:sp>
      <p:pic>
        <p:nvPicPr>
          <p:cNvPr id="4" name="Picture 3">
            <a:extLst>
              <a:ext uri="{FF2B5EF4-FFF2-40B4-BE49-F238E27FC236}">
                <a16:creationId xmlns:a16="http://schemas.microsoft.com/office/drawing/2014/main" id="{F556CAC7-F454-0947-AEE7-14387847F4F5}"/>
              </a:ext>
            </a:extLst>
          </p:cNvPr>
          <p:cNvPicPr>
            <a:picLocks noChangeAspect="1"/>
          </p:cNvPicPr>
          <p:nvPr/>
        </p:nvPicPr>
        <p:blipFill>
          <a:blip r:embed="rId3"/>
          <a:srcRect/>
          <a:stretch/>
        </p:blipFill>
        <p:spPr>
          <a:xfrm flipH="1">
            <a:off x="5289176" y="3045074"/>
            <a:ext cx="3397624" cy="2521507"/>
          </a:xfrm>
          <a:prstGeom prst="rect">
            <a:avLst/>
          </a:prstGeom>
        </p:spPr>
      </p:pic>
      <p:sp>
        <p:nvSpPr>
          <p:cNvPr id="6" name="TextBox 5">
            <a:extLst>
              <a:ext uri="{FF2B5EF4-FFF2-40B4-BE49-F238E27FC236}">
                <a16:creationId xmlns:a16="http://schemas.microsoft.com/office/drawing/2014/main" id="{4C95CF18-C3F2-AD4F-83A8-DBAD4141636C}"/>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34643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286C-FED4-7A44-9F0B-BCC4A91ECEA1}"/>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6D0F8B46-C1CA-A042-872F-659D6FE67D81}"/>
              </a:ext>
            </a:extLst>
          </p:cNvPr>
          <p:cNvSpPr>
            <a:spLocks noGrp="1"/>
          </p:cNvSpPr>
          <p:nvPr>
            <p:ph idx="1"/>
          </p:nvPr>
        </p:nvSpPr>
        <p:spPr>
          <a:xfrm>
            <a:off x="457201" y="1096016"/>
            <a:ext cx="5897338" cy="4351338"/>
          </a:xfrm>
        </p:spPr>
        <p:txBody>
          <a:bodyPr>
            <a:normAutofit/>
          </a:bodyPr>
          <a:lstStyle/>
          <a:p>
            <a:pPr marL="347472" indent="-347472">
              <a:spcAft>
                <a:spcPts val="1200"/>
              </a:spcAft>
            </a:pPr>
            <a:r>
              <a:rPr lang="en-US" sz="2800" dirty="0">
                <a:solidFill>
                  <a:srgbClr val="002C5C"/>
                </a:solidFill>
              </a:rPr>
              <a:t>What is </a:t>
            </a:r>
            <a:r>
              <a:rPr lang="en-US" sz="2800" b="1" dirty="0">
                <a:solidFill>
                  <a:schemeClr val="accent2"/>
                </a:solidFill>
              </a:rPr>
              <a:t>body confidence</a:t>
            </a:r>
            <a:r>
              <a:rPr lang="en-US" sz="2800" dirty="0">
                <a:solidFill>
                  <a:srgbClr val="002C5C"/>
                </a:solidFill>
              </a:rPr>
              <a:t>?</a:t>
            </a:r>
          </a:p>
          <a:p>
            <a:pPr marL="347472" indent="-347472">
              <a:spcAft>
                <a:spcPts val="1200"/>
              </a:spcAft>
            </a:pPr>
            <a:r>
              <a:rPr lang="en-US" sz="2800" dirty="0">
                <a:solidFill>
                  <a:srgbClr val="002C5C"/>
                </a:solidFill>
              </a:rPr>
              <a:t>What is </a:t>
            </a:r>
            <a:r>
              <a:rPr lang="en-US" sz="2800" b="1" dirty="0">
                <a:solidFill>
                  <a:srgbClr val="E77A22"/>
                </a:solidFill>
              </a:rPr>
              <a:t>body functionality</a:t>
            </a:r>
            <a:r>
              <a:rPr lang="en-US" sz="2800" dirty="0">
                <a:solidFill>
                  <a:srgbClr val="002C5C"/>
                </a:solidFill>
              </a:rPr>
              <a:t>?</a:t>
            </a:r>
          </a:p>
          <a:p>
            <a:pPr marL="347472" indent="-347472">
              <a:spcAft>
                <a:spcPts val="1200"/>
              </a:spcAft>
            </a:pPr>
            <a:r>
              <a:rPr lang="en-US" sz="2800" dirty="0"/>
              <a:t>What strategies can we use to stop bullying and teasing?</a:t>
            </a:r>
            <a:endParaRPr lang="en-GB" sz="2800" dirty="0"/>
          </a:p>
        </p:txBody>
      </p:sp>
      <p:sp>
        <p:nvSpPr>
          <p:cNvPr id="7" name="Rectangle 6">
            <a:extLst>
              <a:ext uri="{FF2B5EF4-FFF2-40B4-BE49-F238E27FC236}">
                <a16:creationId xmlns:a16="http://schemas.microsoft.com/office/drawing/2014/main" id="{735A3FFC-A3EC-EB46-8472-DD7EFE2904A5}"/>
              </a:ext>
            </a:extLst>
          </p:cNvPr>
          <p:cNvSpPr/>
          <p:nvPr/>
        </p:nvSpPr>
        <p:spPr>
          <a:xfrm rot="822483">
            <a:off x="7975369" y="2697166"/>
            <a:ext cx="1399789" cy="1422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6" name="Picture 5">
            <a:extLst>
              <a:ext uri="{FF2B5EF4-FFF2-40B4-BE49-F238E27FC236}">
                <a16:creationId xmlns:a16="http://schemas.microsoft.com/office/drawing/2014/main" id="{EA7E6851-8D0E-DD40-9BDE-7AC9BD191377}"/>
              </a:ext>
            </a:extLst>
          </p:cNvPr>
          <p:cNvPicPr>
            <a:picLocks noChangeAspect="1"/>
          </p:cNvPicPr>
          <p:nvPr/>
        </p:nvPicPr>
        <p:blipFill>
          <a:blip r:embed="rId3"/>
          <a:srcRect/>
          <a:stretch/>
        </p:blipFill>
        <p:spPr>
          <a:xfrm>
            <a:off x="5955734" y="2751496"/>
            <a:ext cx="2438923" cy="2438923"/>
          </a:xfrm>
          <a:prstGeom prst="rect">
            <a:avLst/>
          </a:prstGeom>
        </p:spPr>
      </p:pic>
      <p:sp>
        <p:nvSpPr>
          <p:cNvPr id="8" name="TextBox 7">
            <a:extLst>
              <a:ext uri="{FF2B5EF4-FFF2-40B4-BE49-F238E27FC236}">
                <a16:creationId xmlns:a16="http://schemas.microsoft.com/office/drawing/2014/main" id="{C6DD9CDA-7F70-0F45-8A4F-1BC531F36C66}"/>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spTree>
    <p:extLst>
      <p:ext uri="{BB962C8B-B14F-4D97-AF65-F5344CB8AC3E}">
        <p14:creationId xmlns:p14="http://schemas.microsoft.com/office/powerpoint/2010/main" val="5796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8F0D-3B3F-1247-BE90-5EAF633968F3}"/>
              </a:ext>
            </a:extLst>
          </p:cNvPr>
          <p:cNvSpPr>
            <a:spLocks noGrp="1"/>
          </p:cNvSpPr>
          <p:nvPr>
            <p:ph type="title"/>
          </p:nvPr>
        </p:nvSpPr>
        <p:spPr/>
        <p:txBody>
          <a:bodyPr/>
          <a:lstStyle/>
          <a:p>
            <a:r>
              <a:rPr lang="en-US"/>
              <a:t>3-2-1</a:t>
            </a:r>
          </a:p>
        </p:txBody>
      </p:sp>
      <p:pic>
        <p:nvPicPr>
          <p:cNvPr id="13" name="Picture 12">
            <a:extLst>
              <a:ext uri="{FF2B5EF4-FFF2-40B4-BE49-F238E27FC236}">
                <a16:creationId xmlns:a16="http://schemas.microsoft.com/office/drawing/2014/main" id="{F5EC961F-EAAD-E843-A151-FC02EDAEAC0B}"/>
              </a:ext>
            </a:extLst>
          </p:cNvPr>
          <p:cNvPicPr>
            <a:picLocks noChangeAspect="1"/>
          </p:cNvPicPr>
          <p:nvPr/>
        </p:nvPicPr>
        <p:blipFill>
          <a:blip r:embed="rId3"/>
          <a:srcRect/>
          <a:stretch/>
        </p:blipFill>
        <p:spPr>
          <a:xfrm flipH="1">
            <a:off x="6415173" y="2532161"/>
            <a:ext cx="2351819" cy="2855778"/>
          </a:xfrm>
          <a:prstGeom prst="rect">
            <a:avLst/>
          </a:prstGeom>
        </p:spPr>
      </p:pic>
      <p:sp>
        <p:nvSpPr>
          <p:cNvPr id="15" name="Triangle 14">
            <a:extLst>
              <a:ext uri="{FF2B5EF4-FFF2-40B4-BE49-F238E27FC236}">
                <a16:creationId xmlns:a16="http://schemas.microsoft.com/office/drawing/2014/main" id="{99F39680-063A-1340-BAC8-E55740EC4F5C}"/>
              </a:ext>
            </a:extLst>
          </p:cNvPr>
          <p:cNvSpPr/>
          <p:nvPr/>
        </p:nvSpPr>
        <p:spPr>
          <a:xfrm rot="17726154">
            <a:off x="-577340" y="2000025"/>
            <a:ext cx="1487766" cy="1064270"/>
          </a:xfrm>
          <a:prstGeom prst="triangle">
            <a:avLst>
              <a:gd name="adj" fmla="val 378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218651F-9BD8-D648-9317-6F8BEFFFC26E}"/>
              </a:ext>
            </a:extLst>
          </p:cNvPr>
          <p:cNvPicPr>
            <a:picLocks noChangeAspect="1"/>
          </p:cNvPicPr>
          <p:nvPr/>
        </p:nvPicPr>
        <p:blipFill>
          <a:blip r:embed="rId4"/>
          <a:stretch>
            <a:fillRect/>
          </a:stretch>
        </p:blipFill>
        <p:spPr>
          <a:xfrm rot="21060693">
            <a:off x="-672106" y="1700753"/>
            <a:ext cx="2005199" cy="609029"/>
          </a:xfrm>
          <a:prstGeom prst="rect">
            <a:avLst/>
          </a:prstGeom>
        </p:spPr>
      </p:pic>
      <p:sp>
        <p:nvSpPr>
          <p:cNvPr id="7" name="TextBox 6">
            <a:extLst>
              <a:ext uri="{FF2B5EF4-FFF2-40B4-BE49-F238E27FC236}">
                <a16:creationId xmlns:a16="http://schemas.microsoft.com/office/drawing/2014/main" id="{B56F6A52-644A-7E4D-B9CC-5D95B448BDEB}"/>
              </a:ext>
            </a:extLst>
          </p:cNvPr>
          <p:cNvSpPr txBox="1"/>
          <p:nvPr/>
        </p:nvSpPr>
        <p:spPr>
          <a:xfrm>
            <a:off x="6707062" y="393020"/>
            <a:ext cx="1125911" cy="400110"/>
          </a:xfrm>
          <a:prstGeom prst="rect">
            <a:avLst/>
          </a:prstGeom>
          <a:solidFill>
            <a:schemeClr val="accent3">
              <a:lumMod val="20000"/>
              <a:lumOff val="80000"/>
            </a:schemeClr>
          </a:solidFill>
          <a:ln>
            <a:noFill/>
          </a:ln>
        </p:spPr>
        <p:txBody>
          <a:bodyPr wrap="square" lIns="91440" tIns="91440" rIns="91440" bIns="91440" rtlCol="0">
            <a:spAutoFit/>
          </a:bodyPr>
          <a:lstStyle/>
          <a:p>
            <a:pPr algn="ctr"/>
            <a:r>
              <a:rPr lang="en-US" sz="1400" b="1" i="0" dirty="0">
                <a:solidFill>
                  <a:schemeClr val="accent3"/>
                </a:solidFill>
                <a:latin typeface="Arial" panose="020B0604020202020204" pitchFamily="34" charset="0"/>
                <a:cs typeface="Arial" panose="020B0604020202020204" pitchFamily="34" charset="0"/>
              </a:rPr>
              <a:t>Session 3</a:t>
            </a:r>
          </a:p>
        </p:txBody>
      </p:sp>
      <p:pic>
        <p:nvPicPr>
          <p:cNvPr id="4" name="Picture 3" descr="Graphical user interface, text, application&#10;&#10;Description automatically generated">
            <a:extLst>
              <a:ext uri="{FF2B5EF4-FFF2-40B4-BE49-F238E27FC236}">
                <a16:creationId xmlns:a16="http://schemas.microsoft.com/office/drawing/2014/main" id="{35CC1609-B930-7A46-8B21-7FB3B9481909}"/>
              </a:ext>
            </a:extLst>
          </p:cNvPr>
          <p:cNvPicPr>
            <a:picLocks noChangeAspect="1"/>
          </p:cNvPicPr>
          <p:nvPr/>
        </p:nvPicPr>
        <p:blipFill>
          <a:blip r:embed="rId5"/>
          <a:stretch>
            <a:fillRect/>
          </a:stretch>
        </p:blipFill>
        <p:spPr>
          <a:xfrm rot="21281184">
            <a:off x="2439216" y="736151"/>
            <a:ext cx="3306859" cy="467406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369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2B6B-22A4-7C43-91A7-B1A2A3DF94C8}"/>
              </a:ext>
            </a:extLst>
          </p:cNvPr>
          <p:cNvSpPr>
            <a:spLocks noGrp="1"/>
          </p:cNvSpPr>
          <p:nvPr>
            <p:ph type="title"/>
          </p:nvPr>
        </p:nvSpPr>
        <p:spPr>
          <a:xfrm>
            <a:off x="457199" y="365126"/>
            <a:ext cx="7713121" cy="678483"/>
          </a:xfrm>
        </p:spPr>
        <p:txBody>
          <a:bodyPr/>
          <a:lstStyle/>
          <a:p>
            <a:r>
              <a:rPr lang="en-US" dirty="0"/>
              <a:t>Glossary</a:t>
            </a:r>
          </a:p>
        </p:txBody>
      </p:sp>
      <p:sp>
        <p:nvSpPr>
          <p:cNvPr id="3" name="Content Placeholder 2">
            <a:extLst>
              <a:ext uri="{FF2B5EF4-FFF2-40B4-BE49-F238E27FC236}">
                <a16:creationId xmlns:a16="http://schemas.microsoft.com/office/drawing/2014/main" id="{B5FA39B1-377D-6547-9742-D9418723D1E2}"/>
              </a:ext>
            </a:extLst>
          </p:cNvPr>
          <p:cNvSpPr>
            <a:spLocks noGrp="1"/>
          </p:cNvSpPr>
          <p:nvPr>
            <p:ph idx="1"/>
          </p:nvPr>
        </p:nvSpPr>
        <p:spPr>
          <a:xfrm>
            <a:off x="457201" y="1252538"/>
            <a:ext cx="7466200" cy="4352925"/>
          </a:xfrm>
        </p:spPr>
        <p:txBody>
          <a:bodyPr>
            <a:normAutofit/>
          </a:bodyPr>
          <a:lstStyle/>
          <a:p>
            <a:pPr>
              <a:spcAft>
                <a:spcPts val="1000"/>
              </a:spcAft>
            </a:pPr>
            <a:r>
              <a:rPr lang="en-US" b="1" dirty="0"/>
              <a:t>Body Confidence: </a:t>
            </a:r>
            <a:r>
              <a:rPr lang="en-US" dirty="0"/>
              <a:t>how a person feels about the way they look.</a:t>
            </a:r>
          </a:p>
          <a:p>
            <a:pPr>
              <a:spcAft>
                <a:spcPts val="1000"/>
              </a:spcAft>
            </a:pPr>
            <a:r>
              <a:rPr lang="en-US" b="1" dirty="0"/>
              <a:t>Body Function: </a:t>
            </a:r>
            <a:r>
              <a:rPr lang="en-GB" dirty="0"/>
              <a:t>what the body can do; how well the body works.</a:t>
            </a:r>
          </a:p>
          <a:p>
            <a:pPr>
              <a:spcAft>
                <a:spcPts val="1000"/>
              </a:spcAft>
            </a:pPr>
            <a:r>
              <a:rPr lang="en-US" b="1" dirty="0"/>
              <a:t>Bullying and Teasing Related to Weight: </a:t>
            </a:r>
            <a:r>
              <a:rPr lang="en-GB" dirty="0"/>
              <a:t>when a child teases or hurts another child because of how they look or their weight.</a:t>
            </a:r>
          </a:p>
        </p:txBody>
      </p:sp>
      <p:pic>
        <p:nvPicPr>
          <p:cNvPr id="10" name="Picture 9">
            <a:extLst>
              <a:ext uri="{FF2B5EF4-FFF2-40B4-BE49-F238E27FC236}">
                <a16:creationId xmlns:a16="http://schemas.microsoft.com/office/drawing/2014/main" id="{00AAF11C-890E-974E-8413-63B5BDA9ED7B}"/>
              </a:ext>
            </a:extLst>
          </p:cNvPr>
          <p:cNvPicPr>
            <a:picLocks noChangeAspect="1"/>
          </p:cNvPicPr>
          <p:nvPr/>
        </p:nvPicPr>
        <p:blipFill>
          <a:blip r:embed="rId2"/>
          <a:stretch>
            <a:fillRect/>
          </a:stretch>
        </p:blipFill>
        <p:spPr>
          <a:xfrm>
            <a:off x="7923400" y="2057466"/>
            <a:ext cx="762000" cy="927100"/>
          </a:xfrm>
          <a:prstGeom prst="rect">
            <a:avLst/>
          </a:prstGeom>
        </p:spPr>
      </p:pic>
    </p:spTree>
    <p:extLst>
      <p:ext uri="{BB962C8B-B14F-4D97-AF65-F5344CB8AC3E}">
        <p14:creationId xmlns:p14="http://schemas.microsoft.com/office/powerpoint/2010/main" val="2263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113F91-C53E-224B-9190-F2DA12824E4C}"/>
              </a:ext>
            </a:extLst>
          </p:cNvPr>
          <p:cNvSpPr/>
          <p:nvPr/>
        </p:nvSpPr>
        <p:spPr>
          <a:xfrm rot="19401884">
            <a:off x="7954021" y="3354328"/>
            <a:ext cx="1465554" cy="178072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D00"/>
              </a:solidFill>
            </a:endParaRPr>
          </a:p>
        </p:txBody>
      </p:sp>
      <p:sp>
        <p:nvSpPr>
          <p:cNvPr id="4" name="Title 3">
            <a:extLst>
              <a:ext uri="{FF2B5EF4-FFF2-40B4-BE49-F238E27FC236}">
                <a16:creationId xmlns:a16="http://schemas.microsoft.com/office/drawing/2014/main" id="{7E3F1356-8AF8-D645-81F6-65FE0563F0C0}"/>
              </a:ext>
            </a:extLst>
          </p:cNvPr>
          <p:cNvSpPr>
            <a:spLocks noGrp="1"/>
          </p:cNvSpPr>
          <p:nvPr>
            <p:ph type="ctrTitle"/>
          </p:nvPr>
        </p:nvSpPr>
        <p:spPr>
          <a:xfrm>
            <a:off x="467033" y="1113279"/>
            <a:ext cx="8017932" cy="4503185"/>
          </a:xfrm>
        </p:spPr>
        <p:txBody>
          <a:bodyPr>
            <a:normAutofit/>
          </a:bodyPr>
          <a:lstStyle/>
          <a:p>
            <a:r>
              <a:rPr lang="en-US" dirty="0"/>
              <a:t>We are going to talk about our bodies. </a:t>
            </a:r>
            <a:br>
              <a:rPr lang="en-US" dirty="0"/>
            </a:br>
            <a:br>
              <a:rPr lang="en-US" dirty="0"/>
            </a:br>
            <a:r>
              <a:rPr lang="en-US" dirty="0"/>
              <a:t>How do we create a               </a:t>
            </a:r>
            <a:r>
              <a:rPr lang="en-US" b="1" dirty="0">
                <a:solidFill>
                  <a:schemeClr val="accent2"/>
                </a:solidFill>
              </a:rPr>
              <a:t>safe</a:t>
            </a:r>
            <a:r>
              <a:rPr lang="en-US" dirty="0"/>
              <a:t>, </a:t>
            </a:r>
            <a:r>
              <a:rPr lang="en-US" b="1" dirty="0">
                <a:solidFill>
                  <a:srgbClr val="84BD00"/>
                </a:solidFill>
              </a:rPr>
              <a:t>respectful</a:t>
            </a:r>
            <a:r>
              <a:rPr lang="en-US" dirty="0"/>
              <a:t>,             and </a:t>
            </a:r>
            <a:r>
              <a:rPr lang="en-US" b="1" dirty="0">
                <a:solidFill>
                  <a:schemeClr val="accent5"/>
                </a:solidFill>
              </a:rPr>
              <a:t>kind</a:t>
            </a:r>
            <a:r>
              <a:rPr lang="en-US" dirty="0"/>
              <a:t> space?</a:t>
            </a:r>
          </a:p>
        </p:txBody>
      </p:sp>
      <p:sp>
        <p:nvSpPr>
          <p:cNvPr id="6" name="Subtitle 5">
            <a:extLst>
              <a:ext uri="{FF2B5EF4-FFF2-40B4-BE49-F238E27FC236}">
                <a16:creationId xmlns:a16="http://schemas.microsoft.com/office/drawing/2014/main" id="{47CA0942-78B2-6D4C-BC4F-A11D200C15D2}"/>
              </a:ext>
            </a:extLst>
          </p:cNvPr>
          <p:cNvSpPr>
            <a:spLocks noGrp="1"/>
          </p:cNvSpPr>
          <p:nvPr>
            <p:ph type="subTitle" idx="1"/>
          </p:nvPr>
        </p:nvSpPr>
        <p:spPr/>
        <p:txBody>
          <a:bodyPr/>
          <a:lstStyle/>
          <a:p>
            <a:r>
              <a:rPr lang="en-US" dirty="0"/>
              <a:t>Today…</a:t>
            </a:r>
          </a:p>
        </p:txBody>
      </p:sp>
      <p:pic>
        <p:nvPicPr>
          <p:cNvPr id="21" name="Picture 20">
            <a:extLst>
              <a:ext uri="{FF2B5EF4-FFF2-40B4-BE49-F238E27FC236}">
                <a16:creationId xmlns:a16="http://schemas.microsoft.com/office/drawing/2014/main" id="{435ADE35-F4D2-3A47-9B32-E57129E3978F}"/>
              </a:ext>
            </a:extLst>
          </p:cNvPr>
          <p:cNvPicPr>
            <a:picLocks noChangeAspect="1"/>
          </p:cNvPicPr>
          <p:nvPr/>
        </p:nvPicPr>
        <p:blipFill>
          <a:blip r:embed="rId3"/>
          <a:srcRect/>
          <a:stretch/>
        </p:blipFill>
        <p:spPr>
          <a:xfrm>
            <a:off x="6247876" y="3174577"/>
            <a:ext cx="2438923" cy="2438923"/>
          </a:xfrm>
          <a:prstGeom prst="rect">
            <a:avLst/>
          </a:prstGeom>
        </p:spPr>
      </p:pic>
      <p:sp>
        <p:nvSpPr>
          <p:cNvPr id="8" name="TextBox 7">
            <a:extLst>
              <a:ext uri="{FF2B5EF4-FFF2-40B4-BE49-F238E27FC236}">
                <a16:creationId xmlns:a16="http://schemas.microsoft.com/office/drawing/2014/main" id="{7F199CDD-8481-6446-89A6-069302FB3808}"/>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18944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DF2D79-012A-5B4A-9D39-724CDBA85A57}"/>
              </a:ext>
            </a:extLst>
          </p:cNvPr>
          <p:cNvPicPr>
            <a:picLocks noChangeAspect="1"/>
          </p:cNvPicPr>
          <p:nvPr/>
        </p:nvPicPr>
        <p:blipFill rotWithShape="1">
          <a:blip r:embed="rId3"/>
          <a:srcRect l="41599" r="39422" b="68965"/>
          <a:stretch/>
        </p:blipFill>
        <p:spPr>
          <a:xfrm rot="16200000">
            <a:off x="7455278" y="2619706"/>
            <a:ext cx="2463044" cy="1124091"/>
          </a:xfrm>
          <a:prstGeom prst="rect">
            <a:avLst/>
          </a:prstGeom>
        </p:spPr>
      </p:pic>
      <p:sp>
        <p:nvSpPr>
          <p:cNvPr id="2" name="Title 1">
            <a:extLst>
              <a:ext uri="{FF2B5EF4-FFF2-40B4-BE49-F238E27FC236}">
                <a16:creationId xmlns:a16="http://schemas.microsoft.com/office/drawing/2014/main" id="{85BB1926-28F1-3848-967A-1DF03EE0A021}"/>
              </a:ext>
            </a:extLst>
          </p:cNvPr>
          <p:cNvSpPr>
            <a:spLocks noGrp="1"/>
          </p:cNvSpPr>
          <p:nvPr>
            <p:ph type="title"/>
          </p:nvPr>
        </p:nvSpPr>
        <p:spPr/>
        <p:txBody>
          <a:bodyPr/>
          <a:lstStyle/>
          <a:p>
            <a:r>
              <a:rPr lang="en-US" dirty="0"/>
              <a:t>Body Confidence</a:t>
            </a:r>
          </a:p>
        </p:txBody>
      </p:sp>
      <p:grpSp>
        <p:nvGrpSpPr>
          <p:cNvPr id="4" name="Group 3">
            <a:extLst>
              <a:ext uri="{FF2B5EF4-FFF2-40B4-BE49-F238E27FC236}">
                <a16:creationId xmlns:a16="http://schemas.microsoft.com/office/drawing/2014/main" id="{4428E219-A9E8-1141-8302-66F4B16629F3}"/>
              </a:ext>
            </a:extLst>
          </p:cNvPr>
          <p:cNvGrpSpPr/>
          <p:nvPr/>
        </p:nvGrpSpPr>
        <p:grpSpPr>
          <a:xfrm rot="5400000">
            <a:off x="8020485" y="4745757"/>
            <a:ext cx="875290" cy="666752"/>
            <a:chOff x="8040435" y="5043233"/>
            <a:chExt cx="875290" cy="666752"/>
          </a:xfrm>
        </p:grpSpPr>
        <p:sp>
          <p:nvSpPr>
            <p:cNvPr id="17" name="Rectangle 16">
              <a:extLst>
                <a:ext uri="{FF2B5EF4-FFF2-40B4-BE49-F238E27FC236}">
                  <a16:creationId xmlns:a16="http://schemas.microsoft.com/office/drawing/2014/main" id="{F93D16C7-3C72-F948-A09A-E647C993AC5C}"/>
                </a:ext>
              </a:extLst>
            </p:cNvPr>
            <p:cNvSpPr/>
            <p:nvPr/>
          </p:nvSpPr>
          <p:spPr>
            <a:xfrm rot="20242049">
              <a:off x="8040435" y="5043233"/>
              <a:ext cx="645459" cy="1338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E29B2E-8BA2-094E-B5D2-BAE4CF3BAD32}"/>
                </a:ext>
              </a:extLst>
            </p:cNvPr>
            <p:cNvSpPr/>
            <p:nvPr/>
          </p:nvSpPr>
          <p:spPr>
            <a:xfrm rot="17263142">
              <a:off x="8526057" y="5320317"/>
              <a:ext cx="645459" cy="1338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5">
            <a:extLst>
              <a:ext uri="{FF2B5EF4-FFF2-40B4-BE49-F238E27FC236}">
                <a16:creationId xmlns:a16="http://schemas.microsoft.com/office/drawing/2014/main" id="{88A27967-53B1-3D4D-AC5D-0FBB666011AE}"/>
              </a:ext>
            </a:extLst>
          </p:cNvPr>
          <p:cNvSpPr>
            <a:spLocks noGrp="1"/>
          </p:cNvSpPr>
          <p:nvPr>
            <p:ph idx="1"/>
          </p:nvPr>
        </p:nvSpPr>
        <p:spPr>
          <a:xfrm>
            <a:off x="457201" y="1253331"/>
            <a:ext cx="4325526" cy="4351338"/>
          </a:xfrm>
        </p:spPr>
        <p:txBody>
          <a:bodyPr>
            <a:normAutofit/>
          </a:bodyPr>
          <a:lstStyle/>
          <a:p>
            <a:r>
              <a:rPr lang="en-US" sz="3200" b="1" dirty="0"/>
              <a:t>Body Confidence: </a:t>
            </a:r>
            <a:r>
              <a:rPr lang="en-US" sz="3200" dirty="0"/>
              <a:t>how a person feels about the way </a:t>
            </a:r>
            <a:br>
              <a:rPr lang="en-US" sz="3200" dirty="0"/>
            </a:br>
            <a:r>
              <a:rPr lang="en-US" sz="3200" dirty="0"/>
              <a:t>they look.</a:t>
            </a:r>
          </a:p>
          <a:p>
            <a:endParaRPr lang="en-US" sz="3200" dirty="0"/>
          </a:p>
        </p:txBody>
      </p:sp>
      <p:pic>
        <p:nvPicPr>
          <p:cNvPr id="21" name="Picture 20">
            <a:extLst>
              <a:ext uri="{FF2B5EF4-FFF2-40B4-BE49-F238E27FC236}">
                <a16:creationId xmlns:a16="http://schemas.microsoft.com/office/drawing/2014/main" id="{9842DCBC-78E8-AF48-9BF9-0DC76E4F047B}"/>
              </a:ext>
            </a:extLst>
          </p:cNvPr>
          <p:cNvPicPr>
            <a:picLocks noChangeAspect="1"/>
          </p:cNvPicPr>
          <p:nvPr/>
        </p:nvPicPr>
        <p:blipFill>
          <a:blip r:embed="rId4"/>
          <a:srcRect/>
          <a:stretch/>
        </p:blipFill>
        <p:spPr>
          <a:xfrm>
            <a:off x="4604996" y="217497"/>
            <a:ext cx="2397981" cy="5686957"/>
          </a:xfrm>
          <a:prstGeom prst="rect">
            <a:avLst/>
          </a:prstGeom>
        </p:spPr>
      </p:pic>
      <p:sp>
        <p:nvSpPr>
          <p:cNvPr id="10" name="TextBox 9">
            <a:extLst>
              <a:ext uri="{FF2B5EF4-FFF2-40B4-BE49-F238E27FC236}">
                <a16:creationId xmlns:a16="http://schemas.microsoft.com/office/drawing/2014/main" id="{0C09935D-E571-7040-BC8F-10E3FC366146}"/>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11035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57F8-1997-1A4E-9A31-EEFDB4D46FE6}"/>
              </a:ext>
            </a:extLst>
          </p:cNvPr>
          <p:cNvSpPr>
            <a:spLocks noGrp="1"/>
          </p:cNvSpPr>
          <p:nvPr>
            <p:ph type="title"/>
          </p:nvPr>
        </p:nvSpPr>
        <p:spPr/>
        <p:txBody>
          <a:bodyPr/>
          <a:lstStyle/>
          <a:p>
            <a:r>
              <a:rPr lang="en-US" dirty="0"/>
              <a:t>Body Functionality</a:t>
            </a:r>
          </a:p>
        </p:txBody>
      </p:sp>
      <p:pic>
        <p:nvPicPr>
          <p:cNvPr id="3" name="Online Media 2" descr="Dove Self-Esteem Project x Steven Universe: Body Functionality">
            <a:hlinkClick r:id="" action="ppaction://media"/>
            <a:extLst>
              <a:ext uri="{FF2B5EF4-FFF2-40B4-BE49-F238E27FC236}">
                <a16:creationId xmlns:a16="http://schemas.microsoft.com/office/drawing/2014/main" id="{64FC79BD-F0EB-7E47-AE51-440CD5A5A04D}"/>
              </a:ext>
            </a:extLst>
          </p:cNvPr>
          <p:cNvPicPr>
            <a:picLocks noRot="1" noChangeAspect="1"/>
          </p:cNvPicPr>
          <p:nvPr>
            <a:videoFile r:link="rId1"/>
          </p:nvPr>
        </p:nvPicPr>
        <p:blipFill>
          <a:blip r:embed="rId4"/>
          <a:stretch>
            <a:fillRect/>
          </a:stretch>
        </p:blipFill>
        <p:spPr>
          <a:xfrm>
            <a:off x="543080" y="1146212"/>
            <a:ext cx="8057797" cy="4552655"/>
          </a:xfrm>
          <a:prstGeom prst="rect">
            <a:avLst/>
          </a:prstGeom>
        </p:spPr>
      </p:pic>
      <p:sp>
        <p:nvSpPr>
          <p:cNvPr id="8" name="TextBox 7">
            <a:extLst>
              <a:ext uri="{FF2B5EF4-FFF2-40B4-BE49-F238E27FC236}">
                <a16:creationId xmlns:a16="http://schemas.microsoft.com/office/drawing/2014/main" id="{3116CE3C-0621-DD4B-860D-1639ADFDF97D}"/>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29135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1967-E08F-7B44-8292-02B19EC8766C}"/>
              </a:ext>
            </a:extLst>
          </p:cNvPr>
          <p:cNvSpPr>
            <a:spLocks noGrp="1"/>
          </p:cNvSpPr>
          <p:nvPr>
            <p:ph type="title"/>
          </p:nvPr>
        </p:nvSpPr>
        <p:spPr/>
        <p:txBody>
          <a:bodyPr/>
          <a:lstStyle/>
          <a:p>
            <a:r>
              <a:rPr lang="en-US" dirty="0"/>
              <a:t>Bodies Can Do A Lot</a:t>
            </a:r>
          </a:p>
        </p:txBody>
      </p:sp>
      <p:sp>
        <p:nvSpPr>
          <p:cNvPr id="3" name="Subtitle 2">
            <a:extLst>
              <a:ext uri="{FF2B5EF4-FFF2-40B4-BE49-F238E27FC236}">
                <a16:creationId xmlns:a16="http://schemas.microsoft.com/office/drawing/2014/main" id="{04ABB89D-0B82-9A4C-90D8-DA41CBBFF599}"/>
              </a:ext>
            </a:extLst>
          </p:cNvPr>
          <p:cNvSpPr txBox="1">
            <a:spLocks/>
          </p:cNvSpPr>
          <p:nvPr/>
        </p:nvSpPr>
        <p:spPr>
          <a:xfrm>
            <a:off x="484358" y="1212043"/>
            <a:ext cx="4087642" cy="3473044"/>
          </a:xfrm>
          <a:prstGeom prst="rect">
            <a:avLst/>
          </a:prstGeom>
          <a:solidFill>
            <a:schemeClr val="accent6"/>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dirty="0">
                <a:solidFill>
                  <a:schemeClr val="bg1"/>
                </a:solidFill>
              </a:rPr>
              <a:t>What can the </a:t>
            </a:r>
          </a:p>
          <a:p>
            <a:pPr algn="ctr"/>
            <a:r>
              <a:rPr lang="en-US" sz="4000" b="1" dirty="0">
                <a:solidFill>
                  <a:schemeClr val="bg1"/>
                </a:solidFill>
              </a:rPr>
              <a:t>HUMAN BODY</a:t>
            </a:r>
            <a:r>
              <a:rPr lang="en-US" sz="4000" dirty="0">
                <a:solidFill>
                  <a:schemeClr val="bg1"/>
                </a:solidFill>
              </a:rPr>
              <a:t> </a:t>
            </a:r>
          </a:p>
          <a:p>
            <a:pPr algn="ctr"/>
            <a:r>
              <a:rPr lang="en-US" sz="4000" dirty="0">
                <a:solidFill>
                  <a:schemeClr val="bg1"/>
                </a:solidFill>
              </a:rPr>
              <a:t>do?</a:t>
            </a:r>
          </a:p>
        </p:txBody>
      </p:sp>
      <p:sp>
        <p:nvSpPr>
          <p:cNvPr id="4" name="Subtitle 2">
            <a:extLst>
              <a:ext uri="{FF2B5EF4-FFF2-40B4-BE49-F238E27FC236}">
                <a16:creationId xmlns:a16="http://schemas.microsoft.com/office/drawing/2014/main" id="{51FA5E60-A875-3149-B905-3ABA6D81FB46}"/>
              </a:ext>
            </a:extLst>
          </p:cNvPr>
          <p:cNvSpPr txBox="1">
            <a:spLocks/>
          </p:cNvSpPr>
          <p:nvPr/>
        </p:nvSpPr>
        <p:spPr>
          <a:xfrm>
            <a:off x="4571999" y="1212043"/>
            <a:ext cx="4087643" cy="3473044"/>
          </a:xfrm>
          <a:prstGeom prst="rect">
            <a:avLst/>
          </a:prstGeom>
          <a:solidFill>
            <a:schemeClr val="accent2"/>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000" dirty="0">
                <a:solidFill>
                  <a:schemeClr val="bg1"/>
                </a:solidFill>
              </a:rPr>
              <a:t>What can </a:t>
            </a:r>
          </a:p>
          <a:p>
            <a:pPr algn="ctr"/>
            <a:r>
              <a:rPr lang="en-US" sz="4000" b="1" dirty="0">
                <a:solidFill>
                  <a:schemeClr val="bg1"/>
                </a:solidFill>
              </a:rPr>
              <a:t>MY BODY </a:t>
            </a:r>
          </a:p>
          <a:p>
            <a:pPr algn="ctr"/>
            <a:r>
              <a:rPr lang="en-US" sz="4000" dirty="0">
                <a:solidFill>
                  <a:schemeClr val="bg1"/>
                </a:solidFill>
              </a:rPr>
              <a:t>do?</a:t>
            </a:r>
          </a:p>
        </p:txBody>
      </p:sp>
      <p:grpSp>
        <p:nvGrpSpPr>
          <p:cNvPr id="5" name="Group 4">
            <a:extLst>
              <a:ext uri="{FF2B5EF4-FFF2-40B4-BE49-F238E27FC236}">
                <a16:creationId xmlns:a16="http://schemas.microsoft.com/office/drawing/2014/main" id="{44B248DA-CBEF-B143-B3B0-9C144555C2A0}"/>
              </a:ext>
            </a:extLst>
          </p:cNvPr>
          <p:cNvGrpSpPr/>
          <p:nvPr/>
        </p:nvGrpSpPr>
        <p:grpSpPr>
          <a:xfrm rot="2900243">
            <a:off x="7367524" y="4913763"/>
            <a:ext cx="1030466" cy="645459"/>
            <a:chOff x="7367523" y="352147"/>
            <a:chExt cx="1030466" cy="645459"/>
          </a:xfrm>
        </p:grpSpPr>
        <p:sp>
          <p:nvSpPr>
            <p:cNvPr id="8" name="Rectangle 7">
              <a:extLst>
                <a:ext uri="{FF2B5EF4-FFF2-40B4-BE49-F238E27FC236}">
                  <a16:creationId xmlns:a16="http://schemas.microsoft.com/office/drawing/2014/main" id="{D717A723-9D6C-F345-AB21-1AD195C8AC44}"/>
                </a:ext>
              </a:extLst>
            </p:cNvPr>
            <p:cNvSpPr/>
            <p:nvPr/>
          </p:nvSpPr>
          <p:spPr>
            <a:xfrm rot="6770728">
              <a:off x="8008321" y="607938"/>
              <a:ext cx="645459" cy="1338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BF4ADA0-B90C-5B42-9DAE-F2578CE9DF30}"/>
                </a:ext>
              </a:extLst>
            </p:cNvPr>
            <p:cNvSpPr/>
            <p:nvPr/>
          </p:nvSpPr>
          <p:spPr>
            <a:xfrm rot="20505455">
              <a:off x="7367523" y="611578"/>
              <a:ext cx="748051" cy="126597"/>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F70D5F80-3DE8-C342-9C11-46D15ACA6CD4}"/>
              </a:ext>
            </a:extLst>
          </p:cNvPr>
          <p:cNvSpPr/>
          <p:nvPr/>
        </p:nvSpPr>
        <p:spPr>
          <a:xfrm rot="8003034">
            <a:off x="368339" y="5169555"/>
            <a:ext cx="645459" cy="133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BAB9EAF-40B2-B448-865F-8AACC52E019E}"/>
              </a:ext>
            </a:extLst>
          </p:cNvPr>
          <p:cNvSpPr/>
          <p:nvPr/>
        </p:nvSpPr>
        <p:spPr>
          <a:xfrm rot="10275009">
            <a:off x="729680" y="5400088"/>
            <a:ext cx="645459" cy="133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8723D031-AA6D-FB41-8606-19429FDDA4C4}"/>
              </a:ext>
            </a:extLst>
          </p:cNvPr>
          <p:cNvPicPr>
            <a:picLocks noChangeAspect="1"/>
          </p:cNvPicPr>
          <p:nvPr/>
        </p:nvPicPr>
        <p:blipFill>
          <a:blip r:embed="rId3"/>
          <a:stretch>
            <a:fillRect/>
          </a:stretch>
        </p:blipFill>
        <p:spPr>
          <a:xfrm>
            <a:off x="3541060" y="3393411"/>
            <a:ext cx="2192714" cy="2359550"/>
          </a:xfrm>
          <a:prstGeom prst="rect">
            <a:avLst/>
          </a:prstGeom>
        </p:spPr>
      </p:pic>
      <p:sp>
        <p:nvSpPr>
          <p:cNvPr id="13" name="TextBox 12">
            <a:extLst>
              <a:ext uri="{FF2B5EF4-FFF2-40B4-BE49-F238E27FC236}">
                <a16:creationId xmlns:a16="http://schemas.microsoft.com/office/drawing/2014/main" id="{5C527155-A988-3B4D-9D5B-AF951A22EB5F}"/>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24825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 feel fat">
            <a:extLst>
              <a:ext uri="{FF2B5EF4-FFF2-40B4-BE49-F238E27FC236}">
                <a16:creationId xmlns:a16="http://schemas.microsoft.com/office/drawing/2014/main" id="{8187FD73-B416-4B40-9908-F39BECB317AA}"/>
              </a:ext>
            </a:extLst>
          </p:cNvPr>
          <p:cNvSpPr txBox="1">
            <a:spLocks/>
          </p:cNvSpPr>
          <p:nvPr/>
        </p:nvSpPr>
        <p:spPr>
          <a:xfrm>
            <a:off x="504092" y="1221503"/>
            <a:ext cx="7833931" cy="3473043"/>
          </a:xfrm>
          <a:prstGeom prst="rect">
            <a:avLst/>
          </a:prstGeom>
          <a:solidFill>
            <a:schemeClr val="accent2"/>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800" dirty="0">
                <a:solidFill>
                  <a:schemeClr val="bg1"/>
                </a:solidFill>
              </a:rPr>
              <a:t>I feel fat.</a:t>
            </a:r>
          </a:p>
        </p:txBody>
      </p:sp>
      <p:sp>
        <p:nvSpPr>
          <p:cNvPr id="9" name="I don't like the color of my skin">
            <a:extLst>
              <a:ext uri="{FF2B5EF4-FFF2-40B4-BE49-F238E27FC236}">
                <a16:creationId xmlns:a16="http://schemas.microsoft.com/office/drawing/2014/main" id="{CBF7F7F6-DDD7-CE49-ABB7-0B22F2FD7F10}"/>
              </a:ext>
            </a:extLst>
          </p:cNvPr>
          <p:cNvSpPr txBox="1">
            <a:spLocks/>
          </p:cNvSpPr>
          <p:nvPr/>
        </p:nvSpPr>
        <p:spPr>
          <a:xfrm>
            <a:off x="477077" y="1221503"/>
            <a:ext cx="7833930" cy="3473043"/>
          </a:xfrm>
          <a:prstGeom prst="rect">
            <a:avLst/>
          </a:prstGeom>
          <a:solidFill>
            <a:schemeClr val="accent1"/>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800" dirty="0">
                <a:solidFill>
                  <a:schemeClr val="bg1"/>
                </a:solidFill>
              </a:rPr>
              <a:t>I don’t like the </a:t>
            </a:r>
            <a:r>
              <a:rPr lang="en-US" sz="4800" dirty="0" err="1">
                <a:solidFill>
                  <a:schemeClr val="bg1"/>
                </a:solidFill>
              </a:rPr>
              <a:t>colour</a:t>
            </a:r>
            <a:r>
              <a:rPr lang="en-US" sz="4800" dirty="0">
                <a:solidFill>
                  <a:schemeClr val="bg1"/>
                </a:solidFill>
              </a:rPr>
              <a:t> </a:t>
            </a:r>
            <a:br>
              <a:rPr lang="en-US" sz="4800" dirty="0">
                <a:solidFill>
                  <a:schemeClr val="bg1"/>
                </a:solidFill>
              </a:rPr>
            </a:br>
            <a:r>
              <a:rPr lang="en-US" sz="4800" dirty="0">
                <a:solidFill>
                  <a:schemeClr val="bg1"/>
                </a:solidFill>
              </a:rPr>
              <a:t>of my skin.</a:t>
            </a:r>
          </a:p>
        </p:txBody>
      </p:sp>
      <p:sp>
        <p:nvSpPr>
          <p:cNvPr id="8" name="My arms are weak">
            <a:extLst>
              <a:ext uri="{FF2B5EF4-FFF2-40B4-BE49-F238E27FC236}">
                <a16:creationId xmlns:a16="http://schemas.microsoft.com/office/drawing/2014/main" id="{7B550AB0-EE2E-DF44-AA3E-712BFA84BE26}"/>
              </a:ext>
            </a:extLst>
          </p:cNvPr>
          <p:cNvSpPr txBox="1">
            <a:spLocks/>
          </p:cNvSpPr>
          <p:nvPr/>
        </p:nvSpPr>
        <p:spPr>
          <a:xfrm>
            <a:off x="504093" y="1221503"/>
            <a:ext cx="7797221" cy="3473043"/>
          </a:xfrm>
          <a:prstGeom prst="rect">
            <a:avLst/>
          </a:prstGeom>
          <a:solidFill>
            <a:schemeClr val="accent6"/>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800" dirty="0">
                <a:solidFill>
                  <a:schemeClr val="bg1"/>
                </a:solidFill>
              </a:rPr>
              <a:t>My arms are weak.</a:t>
            </a:r>
          </a:p>
        </p:txBody>
      </p:sp>
      <p:sp>
        <p:nvSpPr>
          <p:cNvPr id="7" name="I feel too skinny">
            <a:extLst>
              <a:ext uri="{FF2B5EF4-FFF2-40B4-BE49-F238E27FC236}">
                <a16:creationId xmlns:a16="http://schemas.microsoft.com/office/drawing/2014/main" id="{8F8E6B21-8BCD-B84A-A954-C578959BB0BB}"/>
              </a:ext>
            </a:extLst>
          </p:cNvPr>
          <p:cNvSpPr txBox="1">
            <a:spLocks/>
          </p:cNvSpPr>
          <p:nvPr/>
        </p:nvSpPr>
        <p:spPr>
          <a:xfrm>
            <a:off x="467383" y="1221503"/>
            <a:ext cx="7797222" cy="3473043"/>
          </a:xfrm>
          <a:prstGeom prst="rect">
            <a:avLst/>
          </a:prstGeom>
          <a:solidFill>
            <a:schemeClr val="accent5"/>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800" dirty="0">
                <a:solidFill>
                  <a:schemeClr val="bg1"/>
                </a:solidFill>
              </a:rPr>
              <a:t>I feel too skinny.</a:t>
            </a:r>
          </a:p>
        </p:txBody>
      </p:sp>
      <p:sp>
        <p:nvSpPr>
          <p:cNvPr id="5" name="My belly is big, I ate too much">
            <a:extLst>
              <a:ext uri="{FF2B5EF4-FFF2-40B4-BE49-F238E27FC236}">
                <a16:creationId xmlns:a16="http://schemas.microsoft.com/office/drawing/2014/main" id="{2E6E1E5E-F501-2848-B9D0-11EA419146D8}"/>
              </a:ext>
            </a:extLst>
          </p:cNvPr>
          <p:cNvSpPr txBox="1">
            <a:spLocks/>
          </p:cNvSpPr>
          <p:nvPr/>
        </p:nvSpPr>
        <p:spPr>
          <a:xfrm>
            <a:off x="467383" y="1221503"/>
            <a:ext cx="7833931" cy="3473043"/>
          </a:xfrm>
          <a:prstGeom prst="rect">
            <a:avLst/>
          </a:prstGeom>
          <a:solidFill>
            <a:srgbClr val="84BD00"/>
          </a:solidFill>
        </p:spPr>
        <p:txBody>
          <a:bodyPr vert="horz" lIns="9000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4800" dirty="0">
                <a:solidFill>
                  <a:schemeClr val="bg1"/>
                </a:solidFill>
              </a:rPr>
              <a:t>My tummy is big, </a:t>
            </a:r>
            <a:br>
              <a:rPr lang="en-US" sz="4800" dirty="0">
                <a:solidFill>
                  <a:schemeClr val="bg1"/>
                </a:solidFill>
              </a:rPr>
            </a:br>
            <a:r>
              <a:rPr lang="en-US" sz="4800" dirty="0">
                <a:solidFill>
                  <a:schemeClr val="bg1"/>
                </a:solidFill>
              </a:rPr>
              <a:t>I ate too much.</a:t>
            </a:r>
          </a:p>
        </p:txBody>
      </p:sp>
      <p:sp>
        <p:nvSpPr>
          <p:cNvPr id="2" name="Title 1">
            <a:extLst>
              <a:ext uri="{FF2B5EF4-FFF2-40B4-BE49-F238E27FC236}">
                <a16:creationId xmlns:a16="http://schemas.microsoft.com/office/drawing/2014/main" id="{F0AC9408-5D6A-FE45-AD3D-5492CAF43C5D}"/>
              </a:ext>
            </a:extLst>
          </p:cNvPr>
          <p:cNvSpPr>
            <a:spLocks noGrp="1"/>
          </p:cNvSpPr>
          <p:nvPr>
            <p:ph type="title"/>
          </p:nvPr>
        </p:nvSpPr>
        <p:spPr/>
        <p:txBody>
          <a:bodyPr/>
          <a:lstStyle/>
          <a:p>
            <a:r>
              <a:rPr lang="en-US" dirty="0"/>
              <a:t>Flip the Script</a:t>
            </a:r>
          </a:p>
        </p:txBody>
      </p:sp>
      <p:grpSp>
        <p:nvGrpSpPr>
          <p:cNvPr id="3" name="confetti">
            <a:extLst>
              <a:ext uri="{FF2B5EF4-FFF2-40B4-BE49-F238E27FC236}">
                <a16:creationId xmlns:a16="http://schemas.microsoft.com/office/drawing/2014/main" id="{48B9AC75-66F9-5440-961E-AA75B7251E33}"/>
              </a:ext>
            </a:extLst>
          </p:cNvPr>
          <p:cNvGrpSpPr/>
          <p:nvPr/>
        </p:nvGrpSpPr>
        <p:grpSpPr>
          <a:xfrm rot="6459786">
            <a:off x="7669568" y="4816186"/>
            <a:ext cx="875290" cy="666752"/>
            <a:chOff x="7669567" y="298185"/>
            <a:chExt cx="875290" cy="666752"/>
          </a:xfrm>
        </p:grpSpPr>
        <p:sp>
          <p:nvSpPr>
            <p:cNvPr id="11" name="Rectangle 10">
              <a:extLst>
                <a:ext uri="{FF2B5EF4-FFF2-40B4-BE49-F238E27FC236}">
                  <a16:creationId xmlns:a16="http://schemas.microsoft.com/office/drawing/2014/main" id="{CC74C896-34BA-F046-A33E-B9331250EE9F}"/>
                </a:ext>
              </a:extLst>
            </p:cNvPr>
            <p:cNvSpPr/>
            <p:nvPr/>
          </p:nvSpPr>
          <p:spPr>
            <a:xfrm rot="20242049">
              <a:off x="7669567" y="298185"/>
              <a:ext cx="645459" cy="133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BC5BCD5-A122-9543-AA4D-563223DF76CC}"/>
                </a:ext>
              </a:extLst>
            </p:cNvPr>
            <p:cNvSpPr/>
            <p:nvPr/>
          </p:nvSpPr>
          <p:spPr>
            <a:xfrm rot="17263142">
              <a:off x="8155189" y="575269"/>
              <a:ext cx="645459" cy="1338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confetti">
            <a:extLst>
              <a:ext uri="{FF2B5EF4-FFF2-40B4-BE49-F238E27FC236}">
                <a16:creationId xmlns:a16="http://schemas.microsoft.com/office/drawing/2014/main" id="{690E086E-7218-A542-A6E4-F22B3771C57E}"/>
              </a:ext>
            </a:extLst>
          </p:cNvPr>
          <p:cNvGrpSpPr/>
          <p:nvPr/>
        </p:nvGrpSpPr>
        <p:grpSpPr>
          <a:xfrm>
            <a:off x="905138" y="4882601"/>
            <a:ext cx="975530" cy="748051"/>
            <a:chOff x="905138" y="4882601"/>
            <a:chExt cx="975530" cy="748051"/>
          </a:xfrm>
        </p:grpSpPr>
        <p:sp>
          <p:nvSpPr>
            <p:cNvPr id="13" name="Rectangle 12">
              <a:extLst>
                <a:ext uri="{FF2B5EF4-FFF2-40B4-BE49-F238E27FC236}">
                  <a16:creationId xmlns:a16="http://schemas.microsoft.com/office/drawing/2014/main" id="{6E875A27-2573-B74B-B1BF-CA5F4059877E}"/>
                </a:ext>
              </a:extLst>
            </p:cNvPr>
            <p:cNvSpPr/>
            <p:nvPr/>
          </p:nvSpPr>
          <p:spPr>
            <a:xfrm rot="434267">
              <a:off x="1235209" y="5189688"/>
              <a:ext cx="645459" cy="133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BED8F-836C-DC40-A69D-C72864F2B253}"/>
                </a:ext>
              </a:extLst>
            </p:cNvPr>
            <p:cNvSpPr/>
            <p:nvPr/>
          </p:nvSpPr>
          <p:spPr>
            <a:xfrm rot="14168994">
              <a:off x="594411" y="5193328"/>
              <a:ext cx="748051" cy="126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4F3C227C-B2A3-2E49-8666-C2833F310223}"/>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101641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6111-4DA7-2848-ADE1-D779ABDC35BF}"/>
              </a:ext>
            </a:extLst>
          </p:cNvPr>
          <p:cNvSpPr>
            <a:spLocks noGrp="1"/>
          </p:cNvSpPr>
          <p:nvPr>
            <p:ph type="ctrTitle"/>
          </p:nvPr>
        </p:nvSpPr>
        <p:spPr>
          <a:xfrm>
            <a:off x="457201" y="1113279"/>
            <a:ext cx="6992592" cy="4503185"/>
          </a:xfrm>
        </p:spPr>
        <p:txBody>
          <a:bodyPr/>
          <a:lstStyle/>
          <a:p>
            <a:r>
              <a:rPr lang="en-US" sz="5400" dirty="0"/>
              <a:t>What are some things you can </a:t>
            </a:r>
            <a:r>
              <a:rPr lang="en-US" sz="5400" b="1" dirty="0">
                <a:solidFill>
                  <a:schemeClr val="accent2"/>
                </a:solidFill>
              </a:rPr>
              <a:t>say,</a:t>
            </a:r>
            <a:r>
              <a:rPr lang="en-US" sz="5400" dirty="0"/>
              <a:t> </a:t>
            </a:r>
            <a:r>
              <a:rPr lang="en-US" sz="5400" b="1" dirty="0">
                <a:solidFill>
                  <a:srgbClr val="84BD00"/>
                </a:solidFill>
              </a:rPr>
              <a:t>think,</a:t>
            </a:r>
            <a:r>
              <a:rPr lang="en-US" sz="5400" dirty="0"/>
              <a:t> </a:t>
            </a:r>
            <a:br>
              <a:rPr lang="en-US" sz="5400" dirty="0"/>
            </a:br>
            <a:r>
              <a:rPr lang="en-US" sz="5400" dirty="0"/>
              <a:t>or </a:t>
            </a:r>
            <a:r>
              <a:rPr lang="en-US" sz="5400" b="1" dirty="0">
                <a:solidFill>
                  <a:schemeClr val="accent5"/>
                </a:solidFill>
              </a:rPr>
              <a:t>do</a:t>
            </a:r>
            <a:r>
              <a:rPr lang="en-US" sz="5400" dirty="0"/>
              <a:t> to be more confident?</a:t>
            </a:r>
          </a:p>
        </p:txBody>
      </p:sp>
      <p:sp>
        <p:nvSpPr>
          <p:cNvPr id="3" name="Subtitle 2">
            <a:extLst>
              <a:ext uri="{FF2B5EF4-FFF2-40B4-BE49-F238E27FC236}">
                <a16:creationId xmlns:a16="http://schemas.microsoft.com/office/drawing/2014/main" id="{CBA057CE-41BC-6447-8CAF-A32905B484AA}"/>
              </a:ext>
            </a:extLst>
          </p:cNvPr>
          <p:cNvSpPr>
            <a:spLocks noGrp="1"/>
          </p:cNvSpPr>
          <p:nvPr>
            <p:ph type="subTitle" idx="1"/>
          </p:nvPr>
        </p:nvSpPr>
        <p:spPr/>
        <p:txBody>
          <a:bodyPr/>
          <a:lstStyle/>
          <a:p>
            <a:r>
              <a:rPr lang="en-US" dirty="0"/>
              <a:t>Reflect</a:t>
            </a:r>
          </a:p>
        </p:txBody>
      </p:sp>
      <p:pic>
        <p:nvPicPr>
          <p:cNvPr id="4" name="Picture 3">
            <a:extLst>
              <a:ext uri="{FF2B5EF4-FFF2-40B4-BE49-F238E27FC236}">
                <a16:creationId xmlns:a16="http://schemas.microsoft.com/office/drawing/2014/main" id="{F2DC3225-7241-2A4D-9B31-D295BB990578}"/>
              </a:ext>
            </a:extLst>
          </p:cNvPr>
          <p:cNvPicPr>
            <a:picLocks noChangeAspect="1"/>
          </p:cNvPicPr>
          <p:nvPr/>
        </p:nvPicPr>
        <p:blipFill>
          <a:blip r:embed="rId3"/>
          <a:stretch>
            <a:fillRect/>
          </a:stretch>
        </p:blipFill>
        <p:spPr>
          <a:xfrm>
            <a:off x="7797799" y="2670137"/>
            <a:ext cx="889000" cy="749300"/>
          </a:xfrm>
          <a:prstGeom prst="rect">
            <a:avLst/>
          </a:prstGeom>
        </p:spPr>
      </p:pic>
      <p:pic>
        <p:nvPicPr>
          <p:cNvPr id="9" name="Picture 8">
            <a:extLst>
              <a:ext uri="{FF2B5EF4-FFF2-40B4-BE49-F238E27FC236}">
                <a16:creationId xmlns:a16="http://schemas.microsoft.com/office/drawing/2014/main" id="{B8AE56D4-855D-754B-BB34-ADB372D4E10F}"/>
              </a:ext>
            </a:extLst>
          </p:cNvPr>
          <p:cNvPicPr>
            <a:picLocks noChangeAspect="1"/>
          </p:cNvPicPr>
          <p:nvPr/>
        </p:nvPicPr>
        <p:blipFill>
          <a:blip r:embed="rId4"/>
          <a:srcRect/>
          <a:stretch/>
        </p:blipFill>
        <p:spPr>
          <a:xfrm>
            <a:off x="5587178" y="3174577"/>
            <a:ext cx="2438923" cy="2438923"/>
          </a:xfrm>
          <a:prstGeom prst="rect">
            <a:avLst/>
          </a:prstGeom>
        </p:spPr>
      </p:pic>
      <p:sp>
        <p:nvSpPr>
          <p:cNvPr id="6" name="TextBox 5">
            <a:extLst>
              <a:ext uri="{FF2B5EF4-FFF2-40B4-BE49-F238E27FC236}">
                <a16:creationId xmlns:a16="http://schemas.microsoft.com/office/drawing/2014/main" id="{25593914-A938-9142-9BE5-FFE10894B359}"/>
              </a:ext>
            </a:extLst>
          </p:cNvPr>
          <p:cNvSpPr txBox="1"/>
          <p:nvPr/>
        </p:nvSpPr>
        <p:spPr>
          <a:xfrm>
            <a:off x="6707062" y="393020"/>
            <a:ext cx="1125911" cy="400110"/>
          </a:xfrm>
          <a:prstGeom prst="rect">
            <a:avLst/>
          </a:prstGeom>
          <a:solidFill>
            <a:schemeClr val="accent4">
              <a:lumMod val="60000"/>
              <a:lumOff val="40000"/>
            </a:schemeClr>
          </a:solidFill>
          <a:ln>
            <a:noFill/>
          </a:ln>
        </p:spPr>
        <p:txBody>
          <a:bodyPr wrap="square" lIns="91440" tIns="91440" rIns="91440" bIns="91440" rtlCol="0">
            <a:spAutoFit/>
          </a:bodyPr>
          <a:lstStyle/>
          <a:p>
            <a:pPr algn="ctr"/>
            <a:r>
              <a:rPr lang="en-US" sz="1400" b="1" i="0" dirty="0">
                <a:solidFill>
                  <a:schemeClr val="accent2"/>
                </a:solidFill>
                <a:latin typeface="Arial" panose="020B0604020202020204" pitchFamily="34" charset="0"/>
                <a:cs typeface="Arial" panose="020B0604020202020204" pitchFamily="34" charset="0"/>
              </a:rPr>
              <a:t>Session 1</a:t>
            </a:r>
          </a:p>
        </p:txBody>
      </p:sp>
    </p:spTree>
    <p:extLst>
      <p:ext uri="{BB962C8B-B14F-4D97-AF65-F5344CB8AC3E}">
        <p14:creationId xmlns:p14="http://schemas.microsoft.com/office/powerpoint/2010/main" val="19983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46E2-AAD5-614E-870E-41CF791D70A9}"/>
              </a:ext>
            </a:extLst>
          </p:cNvPr>
          <p:cNvSpPr>
            <a:spLocks noGrp="1"/>
          </p:cNvSpPr>
          <p:nvPr>
            <p:ph type="title"/>
          </p:nvPr>
        </p:nvSpPr>
        <p:spPr/>
        <p:txBody>
          <a:bodyPr/>
          <a:lstStyle/>
          <a:p>
            <a:r>
              <a:rPr lang="en-US" dirty="0"/>
              <a:t>Teasing and Bullying</a:t>
            </a:r>
          </a:p>
        </p:txBody>
      </p:sp>
      <p:pic>
        <p:nvPicPr>
          <p:cNvPr id="7" name="Online Media 6" descr="Dove Self-Esteem Project x Steven Universe: Appearance Related Teasing and Bullying">
            <a:hlinkClick r:id="" action="ppaction://media"/>
            <a:extLst>
              <a:ext uri="{FF2B5EF4-FFF2-40B4-BE49-F238E27FC236}">
                <a16:creationId xmlns:a16="http://schemas.microsoft.com/office/drawing/2014/main" id="{8E321EF0-78B8-F346-8553-42146C86FC7D}"/>
              </a:ext>
            </a:extLst>
          </p:cNvPr>
          <p:cNvPicPr>
            <a:picLocks noRot="1" noChangeAspect="1"/>
          </p:cNvPicPr>
          <p:nvPr>
            <a:videoFile r:link="rId1"/>
          </p:nvPr>
        </p:nvPicPr>
        <p:blipFill>
          <a:blip r:embed="rId4"/>
          <a:stretch>
            <a:fillRect/>
          </a:stretch>
        </p:blipFill>
        <p:spPr>
          <a:xfrm>
            <a:off x="543080" y="1146212"/>
            <a:ext cx="8057797" cy="4552655"/>
          </a:xfrm>
          <a:prstGeom prst="rect">
            <a:avLst/>
          </a:prstGeom>
        </p:spPr>
      </p:pic>
      <p:sp>
        <p:nvSpPr>
          <p:cNvPr id="6" name="TextBox 5">
            <a:extLst>
              <a:ext uri="{FF2B5EF4-FFF2-40B4-BE49-F238E27FC236}">
                <a16:creationId xmlns:a16="http://schemas.microsoft.com/office/drawing/2014/main" id="{4C487E4D-F5E1-5A42-92E7-F7DE6D9DDE04}"/>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28587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40BE-3C55-B142-98B0-F20088F6A7BB}"/>
              </a:ext>
            </a:extLst>
          </p:cNvPr>
          <p:cNvSpPr>
            <a:spLocks noGrp="1"/>
          </p:cNvSpPr>
          <p:nvPr>
            <p:ph type="title"/>
          </p:nvPr>
        </p:nvSpPr>
        <p:spPr/>
        <p:txBody>
          <a:bodyPr/>
          <a:lstStyle/>
          <a:p>
            <a:r>
              <a:rPr lang="en-US" dirty="0"/>
              <a:t>What’s the Difference?</a:t>
            </a:r>
          </a:p>
        </p:txBody>
      </p:sp>
      <p:graphicFrame>
        <p:nvGraphicFramePr>
          <p:cNvPr id="8" name="Content Placeholder 3">
            <a:extLst>
              <a:ext uri="{FF2B5EF4-FFF2-40B4-BE49-F238E27FC236}">
                <a16:creationId xmlns:a16="http://schemas.microsoft.com/office/drawing/2014/main" id="{0A5EDCAB-66DF-2E4F-BB8F-0DFBD1F6CF32}"/>
              </a:ext>
            </a:extLst>
          </p:cNvPr>
          <p:cNvGraphicFramePr>
            <a:graphicFrameLocks/>
          </p:cNvGraphicFramePr>
          <p:nvPr>
            <p:extLst>
              <p:ext uri="{D42A27DB-BD31-4B8C-83A1-F6EECF244321}">
                <p14:modId xmlns:p14="http://schemas.microsoft.com/office/powerpoint/2010/main" val="3687305582"/>
              </p:ext>
            </p:extLst>
          </p:nvPr>
        </p:nvGraphicFramePr>
        <p:xfrm>
          <a:off x="484357" y="1222806"/>
          <a:ext cx="8175286" cy="3459743"/>
        </p:xfrm>
        <a:graphic>
          <a:graphicData uri="http://schemas.openxmlformats.org/drawingml/2006/table">
            <a:tbl>
              <a:tblPr firstRow="1" bandRow="1">
                <a:tableStyleId>{10A1B5D5-9B99-4C35-A422-299274C87663}</a:tableStyleId>
              </a:tblPr>
              <a:tblGrid>
                <a:gridCol w="4087643">
                  <a:extLst>
                    <a:ext uri="{9D8B030D-6E8A-4147-A177-3AD203B41FA5}">
                      <a16:colId xmlns:a16="http://schemas.microsoft.com/office/drawing/2014/main" val="3564975106"/>
                    </a:ext>
                  </a:extLst>
                </a:gridCol>
                <a:gridCol w="4087643">
                  <a:extLst>
                    <a:ext uri="{9D8B030D-6E8A-4147-A177-3AD203B41FA5}">
                      <a16:colId xmlns:a16="http://schemas.microsoft.com/office/drawing/2014/main" val="2545630575"/>
                    </a:ext>
                  </a:extLst>
                </a:gridCol>
              </a:tblGrid>
              <a:tr h="1100826">
                <a:tc>
                  <a:txBody>
                    <a:bodyPr/>
                    <a:lstStyle/>
                    <a:p>
                      <a:pPr algn="ctr"/>
                      <a:r>
                        <a:rPr lang="en-US" sz="3600" dirty="0">
                          <a:latin typeface="Arial" panose="020B0604020202020204" pitchFamily="34" charset="0"/>
                          <a:cs typeface="Arial" panose="020B0604020202020204" pitchFamily="34" charset="0"/>
                        </a:rPr>
                        <a:t>TEASING</a:t>
                      </a:r>
                      <a:endParaRPr lang="en-US" sz="3600" dirty="0">
                        <a:solidFill>
                          <a:schemeClr val="bg1"/>
                        </a:solidFill>
                        <a:latin typeface="Arial" panose="020B0604020202020204" pitchFamily="34" charset="0"/>
                        <a:cs typeface="Arial" panose="020B0604020202020204" pitchFamily="34" charset="0"/>
                      </a:endParaRPr>
                    </a:p>
                  </a:txBody>
                  <a:tcPr marL="182880" marR="182880" marT="182880" marB="18288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latin typeface="Arial" panose="020B0604020202020204" pitchFamily="34" charset="0"/>
                          <a:cs typeface="Arial" panose="020B0604020202020204" pitchFamily="34" charset="0"/>
                        </a:rPr>
                        <a:t>BULLYING</a:t>
                      </a:r>
                      <a:endParaRPr lang="en-US" sz="3200" dirty="0">
                        <a:solidFill>
                          <a:schemeClr val="bg1"/>
                        </a:solidFill>
                        <a:latin typeface="Arial" panose="020B0604020202020204" pitchFamily="34" charset="0"/>
                        <a:cs typeface="Arial" panose="020B0604020202020204" pitchFamily="34" charset="0"/>
                      </a:endParaRPr>
                    </a:p>
                  </a:txBody>
                  <a:tcPr marL="182880" marR="182880" marT="182880" marB="18288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280971156"/>
                  </a:ext>
                </a:extLst>
              </a:tr>
              <a:tr h="2358917">
                <a:tc>
                  <a:txBody>
                    <a:bodyPr/>
                    <a:lstStyle/>
                    <a:p>
                      <a:r>
                        <a:rPr lang="en-US" sz="2800" dirty="0">
                          <a:solidFill>
                            <a:srgbClr val="002C5C"/>
                          </a:solidFill>
                          <a:latin typeface="Arial" panose="020B0604020202020204" pitchFamily="34" charset="0"/>
                          <a:cs typeface="Arial" panose="020B0604020202020204" pitchFamily="34" charset="0"/>
                        </a:rPr>
                        <a:t>Making fun of someone</a:t>
                      </a:r>
                      <a:endParaRPr lang="en-US" sz="2800" b="1" dirty="0">
                        <a:solidFill>
                          <a:srgbClr val="002C5C"/>
                        </a:solidFill>
                        <a:latin typeface="Arial" panose="020B0604020202020204" pitchFamily="34" charset="0"/>
                        <a:cs typeface="Arial" panose="020B0604020202020204" pitchFamily="34" charset="0"/>
                      </a:endParaRPr>
                    </a:p>
                  </a:txBody>
                  <a:tcPr marL="182880" marR="182880" marT="182880" marB="18288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800" b="0" dirty="0">
                          <a:solidFill>
                            <a:srgbClr val="002C5C"/>
                          </a:solidFill>
                          <a:latin typeface="Arial" panose="020B0604020202020204" pitchFamily="34" charset="0"/>
                          <a:cs typeface="Arial" panose="020B0604020202020204" pitchFamily="34" charset="0"/>
                        </a:rPr>
                        <a:t>Being mean to someone on purpose, over and over again</a:t>
                      </a:r>
                    </a:p>
                  </a:txBody>
                  <a:tcPr marL="182880" marR="182880" marT="182880" marB="18288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93982694"/>
                  </a:ext>
                </a:extLst>
              </a:tr>
            </a:tbl>
          </a:graphicData>
        </a:graphic>
      </p:graphicFrame>
      <p:sp>
        <p:nvSpPr>
          <p:cNvPr id="10" name="Rectangle 9">
            <a:extLst>
              <a:ext uri="{FF2B5EF4-FFF2-40B4-BE49-F238E27FC236}">
                <a16:creationId xmlns:a16="http://schemas.microsoft.com/office/drawing/2014/main" id="{F512B396-B1C6-0A4B-B924-AF5C66136F31}"/>
              </a:ext>
            </a:extLst>
          </p:cNvPr>
          <p:cNvSpPr/>
          <p:nvPr/>
        </p:nvSpPr>
        <p:spPr>
          <a:xfrm rot="434267">
            <a:off x="1235209" y="5189688"/>
            <a:ext cx="645459" cy="133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F6DB4F-BC64-A548-97D6-A22152063C5E}"/>
              </a:ext>
            </a:extLst>
          </p:cNvPr>
          <p:cNvSpPr/>
          <p:nvPr/>
        </p:nvSpPr>
        <p:spPr>
          <a:xfrm rot="14168994">
            <a:off x="594411" y="5193328"/>
            <a:ext cx="748051" cy="126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C443988-1265-9241-BDD9-442129F2E5BE}"/>
              </a:ext>
            </a:extLst>
          </p:cNvPr>
          <p:cNvGrpSpPr/>
          <p:nvPr/>
        </p:nvGrpSpPr>
        <p:grpSpPr>
          <a:xfrm rot="5400000">
            <a:off x="7732675" y="4869460"/>
            <a:ext cx="875290" cy="666752"/>
            <a:chOff x="7669567" y="298185"/>
            <a:chExt cx="875290" cy="666752"/>
          </a:xfrm>
        </p:grpSpPr>
        <p:sp>
          <p:nvSpPr>
            <p:cNvPr id="12" name="Rectangle 11">
              <a:extLst>
                <a:ext uri="{FF2B5EF4-FFF2-40B4-BE49-F238E27FC236}">
                  <a16:creationId xmlns:a16="http://schemas.microsoft.com/office/drawing/2014/main" id="{F25B6B7F-E2F1-DB45-A8CD-9EAC22E5D065}"/>
                </a:ext>
              </a:extLst>
            </p:cNvPr>
            <p:cNvSpPr/>
            <p:nvPr/>
          </p:nvSpPr>
          <p:spPr>
            <a:xfrm rot="20242049">
              <a:off x="7669567" y="298185"/>
              <a:ext cx="645459" cy="133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A9D69-484C-B54A-8E2F-4345C2510144}"/>
                </a:ext>
              </a:extLst>
            </p:cNvPr>
            <p:cNvSpPr/>
            <p:nvPr/>
          </p:nvSpPr>
          <p:spPr>
            <a:xfrm rot="17263142">
              <a:off x="8155189" y="575269"/>
              <a:ext cx="645459" cy="1338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2F050486-2E56-1B4F-B252-E63C071A677C}"/>
              </a:ext>
            </a:extLst>
          </p:cNvPr>
          <p:cNvSpPr txBox="1"/>
          <p:nvPr/>
        </p:nvSpPr>
        <p:spPr>
          <a:xfrm>
            <a:off x="6707062" y="393020"/>
            <a:ext cx="1125911" cy="400110"/>
          </a:xfrm>
          <a:prstGeom prst="rect">
            <a:avLst/>
          </a:prstGeom>
          <a:solidFill>
            <a:schemeClr val="accent6">
              <a:lumMod val="20000"/>
              <a:lumOff val="80000"/>
            </a:schemeClr>
          </a:solidFill>
          <a:ln>
            <a:noFill/>
          </a:ln>
        </p:spPr>
        <p:txBody>
          <a:bodyPr wrap="square" lIns="91440" tIns="91440" rIns="91440" bIns="91440" rtlCol="0">
            <a:spAutoFit/>
          </a:bodyPr>
          <a:lstStyle/>
          <a:p>
            <a:pPr algn="ctr"/>
            <a:r>
              <a:rPr lang="en-US" sz="1400" b="1" i="0" dirty="0">
                <a:solidFill>
                  <a:schemeClr val="accent1"/>
                </a:solidFill>
                <a:latin typeface="Arial" panose="020B0604020202020204" pitchFamily="34" charset="0"/>
                <a:cs typeface="Arial" panose="020B0604020202020204" pitchFamily="34" charset="0"/>
              </a:rPr>
              <a:t>Session 2</a:t>
            </a:r>
          </a:p>
        </p:txBody>
      </p:sp>
    </p:spTree>
    <p:extLst>
      <p:ext uri="{BB962C8B-B14F-4D97-AF65-F5344CB8AC3E}">
        <p14:creationId xmlns:p14="http://schemas.microsoft.com/office/powerpoint/2010/main" val="37006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mazing Me">
      <a:dk1>
        <a:srgbClr val="000000"/>
      </a:dk1>
      <a:lt1>
        <a:srgbClr val="FFFFFF"/>
      </a:lt1>
      <a:dk2>
        <a:srgbClr val="44546A"/>
      </a:dk2>
      <a:lt2>
        <a:srgbClr val="E7E6E6"/>
      </a:lt2>
      <a:accent1>
        <a:srgbClr val="0083D3"/>
      </a:accent1>
      <a:accent2>
        <a:srgbClr val="E77922"/>
      </a:accent2>
      <a:accent3>
        <a:srgbClr val="3B9B47"/>
      </a:accent3>
      <a:accent4>
        <a:srgbClr val="E9D946"/>
      </a:accent4>
      <a:accent5>
        <a:srgbClr val="D32C30"/>
      </a:accent5>
      <a:accent6>
        <a:srgbClr val="34C7F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a340b5-9128-471d-b114-f8f96caf80f9">
      <Terms xmlns="http://schemas.microsoft.com/office/infopath/2007/PartnerControls"/>
    </lcf76f155ced4ddcb4097134ff3c332f>
    <TaxCatchAll xmlns="edbf9ae9-a3a5-4699-873b-f249c545ee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57F210DF78954186BB6DDFB03D849D" ma:contentTypeVersion="17" ma:contentTypeDescription="Create a new document." ma:contentTypeScope="" ma:versionID="f3f3b6545f54a243a0359d146f3553f4">
  <xsd:schema xmlns:xsd="http://www.w3.org/2001/XMLSchema" xmlns:xs="http://www.w3.org/2001/XMLSchema" xmlns:p="http://schemas.microsoft.com/office/2006/metadata/properties" xmlns:ns2="90a340b5-9128-471d-b114-f8f96caf80f9" xmlns:ns3="edbf9ae9-a3a5-4699-873b-f249c545eead" targetNamespace="http://schemas.microsoft.com/office/2006/metadata/properties" ma:root="true" ma:fieldsID="57de55bc5f8f0a3a67ff5d9b27e8552f" ns2:_="" ns3:_="">
    <xsd:import namespace="90a340b5-9128-471d-b114-f8f96caf80f9"/>
    <xsd:import namespace="edbf9ae9-a3a5-4699-873b-f249c545e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a340b5-9128-471d-b114-f8f96caf8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0556e47-7c18-40c1-a6fe-8d4749c3e5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bf9ae9-a3a5-4699-873b-f249c545eea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4c44d78-387a-4579-9c4f-cc5434528c05}" ma:internalName="TaxCatchAll" ma:showField="CatchAllData" ma:web="edbf9ae9-a3a5-4699-873b-f249c545eea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768AB-9CCC-4622-8B61-57645008F432}">
  <ds:schemaRefs>
    <ds:schemaRef ds:uri="http://purl.org/dc/terms/"/>
    <ds:schemaRef ds:uri="http://schemas.microsoft.com/office/infopath/2007/PartnerControls"/>
    <ds:schemaRef ds:uri="http://www.w3.org/XML/1998/namespace"/>
    <ds:schemaRef ds:uri="2f80ae54-6d9f-4f2a-b7e8-58987361d6c8"/>
    <ds:schemaRef ds:uri="http://schemas.microsoft.com/office/2006/documentManagement/types"/>
    <ds:schemaRef ds:uri="http://purl.org/dc/elements/1.1/"/>
    <ds:schemaRef ds:uri="http://purl.org/dc/dcmitype/"/>
    <ds:schemaRef ds:uri="http://schemas.microsoft.com/sharepoint/v3"/>
    <ds:schemaRef ds:uri="http://schemas.openxmlformats.org/package/2006/metadata/core-properties"/>
    <ds:schemaRef ds:uri="0b5f8546-f232-423b-b5ab-b50858856574"/>
    <ds:schemaRef ds:uri="http://schemas.microsoft.com/office/2006/metadata/properties"/>
  </ds:schemaRefs>
</ds:datastoreItem>
</file>

<file path=customXml/itemProps2.xml><?xml version="1.0" encoding="utf-8"?>
<ds:datastoreItem xmlns:ds="http://schemas.openxmlformats.org/officeDocument/2006/customXml" ds:itemID="{718E7940-A424-48E0-B6AE-A4E8DF599593}"/>
</file>

<file path=customXml/itemProps3.xml><?xml version="1.0" encoding="utf-8"?>
<ds:datastoreItem xmlns:ds="http://schemas.openxmlformats.org/officeDocument/2006/customXml" ds:itemID="{D4701565-62BD-46B4-8BD7-F968B598AD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8338</TotalTime>
  <Words>2562</Words>
  <Application>Microsoft Office PowerPoint</Application>
  <PresentationFormat>On-screen Show (4:3)</PresentationFormat>
  <Paragraphs>257</Paragraphs>
  <Slides>18</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Tahoma</vt:lpstr>
      <vt:lpstr>Office Theme</vt:lpstr>
      <vt:lpstr>PowerPoint Presentation</vt:lpstr>
      <vt:lpstr>We are going to talk about our bodies.   How do we create a               safe, respectful,             and kind space?</vt:lpstr>
      <vt:lpstr>Body Confidence</vt:lpstr>
      <vt:lpstr>Body Functionality</vt:lpstr>
      <vt:lpstr>Bodies Can Do A Lot</vt:lpstr>
      <vt:lpstr>Flip the Script</vt:lpstr>
      <vt:lpstr>What are some things you can say, think,  or do to be more confident?</vt:lpstr>
      <vt:lpstr>Teasing and Bullying</vt:lpstr>
      <vt:lpstr>What’s the Difference?</vt:lpstr>
      <vt:lpstr>Bullying and Teasing Related to Weight</vt:lpstr>
      <vt:lpstr>School’s Anti-Bullying Policy</vt:lpstr>
      <vt:lpstr>What can we do to stop bullying?</vt:lpstr>
      <vt:lpstr>Review</vt:lpstr>
      <vt:lpstr>Role Playing</vt:lpstr>
      <vt:lpstr>How to Stop Bullying &amp; Teasing</vt:lpstr>
      <vt:lpstr>Let’s Review</vt:lpstr>
      <vt:lpstr>3-2-1</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Johnson</dc:creator>
  <cp:lastModifiedBy>Catia Azevedo</cp:lastModifiedBy>
  <cp:revision>95</cp:revision>
  <dcterms:created xsi:type="dcterms:W3CDTF">2020-04-29T16:43:04Z</dcterms:created>
  <dcterms:modified xsi:type="dcterms:W3CDTF">2021-05-07T13:13:20Z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0x010100D157F210DF78954186BB6DDFB03D849D</vt:lpwstr>
  </property>
  <property fmtid="{D5CDD505-2E9C-101B-9397-08002B2CF9AE}" pid="3" name="MediaServiceImageTags">
    <vt:lpwstr/>
  </property>
</Properties>
</file>